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1"/>
  </p:sldMasterIdLst>
  <p:notesMasterIdLst>
    <p:notesMasterId r:id="rId33"/>
  </p:notesMasterIdLst>
  <p:sldIdLst>
    <p:sldId id="619" r:id="rId2"/>
    <p:sldId id="649" r:id="rId3"/>
    <p:sldId id="698" r:id="rId4"/>
    <p:sldId id="699" r:id="rId5"/>
    <p:sldId id="656" r:id="rId6"/>
    <p:sldId id="657" r:id="rId7"/>
    <p:sldId id="686" r:id="rId8"/>
    <p:sldId id="653" r:id="rId9"/>
    <p:sldId id="654" r:id="rId10"/>
    <p:sldId id="658" r:id="rId11"/>
    <p:sldId id="693" r:id="rId12"/>
    <p:sldId id="683" r:id="rId13"/>
    <p:sldId id="700" r:id="rId14"/>
    <p:sldId id="701" r:id="rId15"/>
    <p:sldId id="702" r:id="rId16"/>
    <p:sldId id="593" r:id="rId17"/>
    <p:sldId id="305" r:id="rId18"/>
    <p:sldId id="600" r:id="rId19"/>
    <p:sldId id="633" r:id="rId20"/>
    <p:sldId id="694" r:id="rId21"/>
    <p:sldId id="695" r:id="rId22"/>
    <p:sldId id="696" r:id="rId23"/>
    <p:sldId id="697" r:id="rId24"/>
    <p:sldId id="692" r:id="rId25"/>
    <p:sldId id="684" r:id="rId26"/>
    <p:sldId id="685" r:id="rId27"/>
    <p:sldId id="665" r:id="rId28"/>
    <p:sldId id="670" r:id="rId29"/>
    <p:sldId id="671" r:id="rId30"/>
    <p:sldId id="672" r:id="rId31"/>
    <p:sldId id="673" r:id="rId32"/>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victor" initials="v" lastIdx="1"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761"/>
    <p:restoredTop sz="95673" autoAdjust="0"/>
  </p:normalViewPr>
  <p:slideViewPr>
    <p:cSldViewPr snapToObjects="1">
      <p:cViewPr>
        <p:scale>
          <a:sx n="140" d="100"/>
          <a:sy n="140" d="100"/>
        </p:scale>
        <p:origin x="176" y="440"/>
      </p:cViewPr>
      <p:guideLst>
        <p:guide orient="horz" pos="1620"/>
        <p:guide pos="2880"/>
      </p:guideLst>
    </p:cSldViewPr>
  </p:slideViewPr>
  <p:notesTextViewPr>
    <p:cViewPr>
      <p:scale>
        <a:sx n="100" d="100"/>
        <a:sy n="100" d="100"/>
      </p:scale>
      <p:origin x="0" y="0"/>
    </p:cViewPr>
  </p:notesTextViewPr>
  <p:sorterViewPr>
    <p:cViewPr>
      <p:scale>
        <a:sx n="85" d="100"/>
        <a:sy n="85" d="100"/>
      </p:scale>
      <p:origin x="0" y="0"/>
    </p:cViewPr>
  </p:sorter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notesMaster" Target="notesMasters/notesMaster1.xml"/><Relationship Id="rId34" Type="http://schemas.openxmlformats.org/officeDocument/2006/relationships/commentAuthors" Target="commentAuthors.xml"/><Relationship Id="rId35" Type="http://schemas.openxmlformats.org/officeDocument/2006/relationships/presProps" Target="presProps.xml"/><Relationship Id="rId36" Type="http://schemas.openxmlformats.org/officeDocument/2006/relationships/viewProps" Target="viewProp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theme" Target="theme/theme1.xml"/><Relationship Id="rId38"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55A30DE-E52F-944D-86B5-5841A6484D0E}" type="datetimeFigureOut">
              <a:rPr lang="en-US" smtClean="0"/>
              <a:t>8/22/17</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DAC6FC0-977D-A14C-8F50-38A2F3B7375B}" type="slidenum">
              <a:rPr lang="en-US" smtClean="0"/>
              <a:t>‹#›</a:t>
            </a:fld>
            <a:endParaRPr lang="en-US"/>
          </a:p>
        </p:txBody>
      </p:sp>
    </p:spTree>
    <p:extLst>
      <p:ext uri="{BB962C8B-B14F-4D97-AF65-F5344CB8AC3E}">
        <p14:creationId xmlns:p14="http://schemas.microsoft.com/office/powerpoint/2010/main" val="1300007650"/>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Shape 9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92" name="Shape 9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17597218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Shape 10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02" name="Shape 10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en-US" dirty="0" smtClean="0"/>
              <a:t>If</a:t>
            </a:r>
            <a:r>
              <a:rPr lang="en-US" baseline="0" dirty="0" smtClean="0"/>
              <a:t> we go back to the earliest stages, during the ion pair formation, it is believed that the hydration shell around these minerals can dictate which pathway to  is followed. Of course, study of hydration shell is challenging in the lab, so we rely on computational chemistry. For this particular study, we focused on thoroughly characterizing the hydration shell of calcium carbonate at different hydration levels. We hydrated a single molecule. We work with static structures. One of the practical challenges of this is how do we place water molecules to find the equilibrium states? </a:t>
            </a:r>
          </a:p>
          <a:p>
            <a:endParaRPr lang="en-US" baseline="0" dirty="0" smtClean="0"/>
          </a:p>
          <a:p>
            <a:r>
              <a:rPr lang="en-US" sz="1200" kern="1200" dirty="0" err="1" smtClean="0">
                <a:solidFill>
                  <a:schemeClr val="tx1"/>
                </a:solidFill>
                <a:effectLst/>
                <a:latin typeface="+mn-lt"/>
                <a:ea typeface="+mn-ea"/>
                <a:cs typeface="+mn-cs"/>
              </a:rPr>
              <a:t>Biomineralization</a:t>
            </a:r>
            <a:r>
              <a:rPr lang="en-US" sz="1200" kern="1200" dirty="0" smtClean="0">
                <a:solidFill>
                  <a:schemeClr val="tx1"/>
                </a:solidFill>
                <a:effectLst/>
                <a:latin typeface="+mn-lt"/>
                <a:ea typeface="+mn-ea"/>
                <a:cs typeface="+mn-cs"/>
              </a:rPr>
              <a:t> is a process by which minerals from nature are incorporated into biological systems for a variety of functions.  Calcium carbonate is an abundant mineral extracted from calcium and carbonate ions in solution and used by many organisms to support critical functions such as structural entities such as skeletal systems and functional entities as protective layers. A specific aspect of self-healing of these tissues is interesting and should be applicable in engineered processes. In this study, we attempt to provide the thermodynamics of hydration of the mineral calcium carbonate in terms of the water coordination and ionic interactions.  </a:t>
            </a:r>
            <a:r>
              <a:rPr lang="en-US" sz="1200" i="1" kern="1200" dirty="0" smtClean="0">
                <a:solidFill>
                  <a:schemeClr val="tx1"/>
                </a:solidFill>
                <a:effectLst/>
                <a:latin typeface="+mn-lt"/>
                <a:ea typeface="+mn-ea"/>
                <a:cs typeface="+mn-cs"/>
              </a:rPr>
              <a:t>Ab initio</a:t>
            </a:r>
            <a:r>
              <a:rPr lang="en-US" sz="1200" kern="1200" dirty="0" smtClean="0">
                <a:solidFill>
                  <a:schemeClr val="tx1"/>
                </a:solidFill>
                <a:effectLst/>
                <a:latin typeface="+mn-lt"/>
                <a:ea typeface="+mn-ea"/>
                <a:cs typeface="+mn-cs"/>
              </a:rPr>
              <a:t> quantum chemical simulations of large hydrated calcium carbonate clusters are challenging due to the existence of multiple local energy minima. </a:t>
            </a:r>
            <a:r>
              <a:rPr lang="en-US" sz="1200" kern="1200" dirty="0" err="1" smtClean="0">
                <a:solidFill>
                  <a:schemeClr val="tx1"/>
                </a:solidFill>
                <a:effectLst/>
                <a:latin typeface="+mn-lt"/>
                <a:ea typeface="+mn-ea"/>
                <a:cs typeface="+mn-cs"/>
              </a:rPr>
              <a:t>SEAGrid</a:t>
            </a:r>
            <a:r>
              <a:rPr lang="en-US" sz="1200" kern="1200" dirty="0" smtClean="0">
                <a:solidFill>
                  <a:schemeClr val="tx1"/>
                </a:solidFill>
                <a:effectLst/>
                <a:latin typeface="+mn-lt"/>
                <a:ea typeface="+mn-ea"/>
                <a:cs typeface="+mn-cs"/>
              </a:rPr>
              <a:t> Science Gateway and the applications deployed and provided to the community were used for this project for preprocessing, computations and post processing work.</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 Extensive conformational searches around hydrated calcium carbonate clusters (CaCO3·n H2 O for n = 1− 18) were performed to find low-energy hydration structures using an efficient combination of Monte Carlo searches, density-functional tight binding (DFTB +) method, and density-functional theory (DFT) at the B3LYP level, or </a:t>
            </a:r>
            <a:r>
              <a:rPr lang="en-US" sz="1200" kern="1200" dirty="0" err="1" smtClean="0">
                <a:solidFill>
                  <a:schemeClr val="tx1"/>
                </a:solidFill>
                <a:effectLst/>
                <a:latin typeface="+mn-lt"/>
                <a:ea typeface="+mn-ea"/>
                <a:cs typeface="+mn-cs"/>
              </a:rPr>
              <a:t>Møller−Plesset</a:t>
            </a:r>
            <a:r>
              <a:rPr lang="en-US" sz="1200" kern="1200" dirty="0" smtClean="0">
                <a:solidFill>
                  <a:schemeClr val="tx1"/>
                </a:solidFill>
                <a:effectLst/>
                <a:latin typeface="+mn-lt"/>
                <a:ea typeface="+mn-ea"/>
                <a:cs typeface="+mn-cs"/>
              </a:rPr>
              <a:t> perturbation theory at the MP2 level. This multilevel optimization yields several low-energy structures for hydrated calcium carbonate. Structural and energetics analysis of the hydration of these clusters revealed a first hydration shell composed of 12 water molecules. Bond-length and charge densities were also determined for different cluster sizes. The solvation of calcium carbonate in bulk water was investigated by placing the explicitly solvated CaCO3·n H2 O clusters in a polarizable continuum model (PCM) of water. The findings of this study provide new insights into the energetics and structure of hydrated calcium carbonate and contribute to the understanding of mechanisms where calcium carbonate formation or dissolution is of relevance. </a:t>
            </a:r>
          </a:p>
          <a:p>
            <a:endParaRPr lang="en-US" dirty="0" smtClean="0"/>
          </a:p>
          <a:p>
            <a:pPr>
              <a:spcBef>
                <a:spcPts val="0"/>
              </a:spcBef>
              <a:buNone/>
            </a:pPr>
            <a:endParaRPr dirty="0"/>
          </a:p>
        </p:txBody>
      </p:sp>
    </p:spTree>
    <p:extLst>
      <p:ext uri="{BB962C8B-B14F-4D97-AF65-F5344CB8AC3E}">
        <p14:creationId xmlns:p14="http://schemas.microsoft.com/office/powerpoint/2010/main" val="18147448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Shape 1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08" name="Shape 10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Our approach</a:t>
            </a:r>
            <a:r>
              <a:rPr lang="en-US" baseline="0" dirty="0" smtClean="0"/>
              <a:t> uses a combination of MM to identify low energy candidates(which avoids any water placement bias). These candidates were then further optimized with more rigorous methods(DFTB+ and Gaussian 09). This approach gave us not only equilibrium structures, but also the thermochemistry of the clusters. </a:t>
            </a:r>
            <a:endParaRPr lang="en-US" dirty="0" smtClean="0"/>
          </a:p>
          <a:p>
            <a:pPr>
              <a:spcBef>
                <a:spcPts val="0"/>
              </a:spcBef>
              <a:buNone/>
            </a:pPr>
            <a:endParaRPr dirty="0"/>
          </a:p>
        </p:txBody>
      </p:sp>
    </p:spTree>
    <p:extLst>
      <p:ext uri="{BB962C8B-B14F-4D97-AF65-F5344CB8AC3E}">
        <p14:creationId xmlns:p14="http://schemas.microsoft.com/office/powerpoint/2010/main" val="15714547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Shape 155"/>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spAutoFit/>
          </a:bodyPr>
          <a:lstStyle/>
          <a:p>
            <a:endParaRPr/>
          </a:p>
        </p:txBody>
      </p:sp>
      <p:sp>
        <p:nvSpPr>
          <p:cNvPr id="156" name="Shape 15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a:solidFill>
              <a:srgbClr val="000000"/>
            </a:solidFill>
            <a:prstDash val="solid"/>
            <a:round/>
            <a:headEnd type="none" w="med" len="med"/>
            <a:tailEnd type="none" w="med" len="med"/>
          </a:ln>
        </p:spPr>
      </p:sp>
    </p:spTree>
    <p:extLst>
      <p:ext uri="{BB962C8B-B14F-4D97-AF65-F5344CB8AC3E}">
        <p14:creationId xmlns:p14="http://schemas.microsoft.com/office/powerpoint/2010/main" val="20420875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Shape 336"/>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buSzPct val="25000"/>
              <a:buNone/>
            </a:pPr>
            <a:r>
              <a:rPr lang="en-US"/>
              <a:t> </a:t>
            </a:r>
          </a:p>
        </p:txBody>
      </p:sp>
      <p:sp>
        <p:nvSpPr>
          <p:cNvPr id="337" name="Shape 33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338" name="Shape 338"/>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lvl="0" rtl="0">
              <a:buNone/>
            </a:pPr>
            <a:r>
              <a:rPr lang="en-US"/>
              <a:t>Is Job submission understood to be part of Workflow? Maybe it should be called out, if it is.</a:t>
            </a:r>
          </a:p>
          <a:p>
            <a:pPr lvl="0" rtl="0">
              <a:buNone/>
            </a:pPr>
            <a:r>
              <a:rPr lang="en-US"/>
              <a:t>Is Monitoring the same as "User monitoring"?</a:t>
            </a:r>
          </a:p>
          <a:p>
            <a:pPr lvl="0" rtl="0">
              <a:buNone/>
            </a:pPr>
            <a:r>
              <a:rPr lang="en-US"/>
              <a:t>Fault tolerance includes: failover when preferred host isn't available? what happens when data transfer resource fails? other things?</a:t>
            </a:r>
          </a:p>
          <a:p>
            <a:endParaRPr lang="en-US"/>
          </a:p>
        </p:txBody>
      </p:sp>
    </p:spTree>
    <p:extLst>
      <p:ext uri="{BB962C8B-B14F-4D97-AF65-F5344CB8AC3E}">
        <p14:creationId xmlns:p14="http://schemas.microsoft.com/office/powerpoint/2010/main" val="1262892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smtClean="0"/>
              <a:t>Click to edit Master subtitle style</a:t>
            </a:r>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8327244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6BFECD78-3C8E-49F2-8FAB-59489D168ABB}" type="datetimeFigureOut">
              <a:rPr lang="en-US" smtClean="0"/>
              <a:t>8/22/17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29761618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6BFECD78-3C8E-49F2-8FAB-59489D168ABB}" type="datetimeFigureOut">
              <a:rPr lang="en-US" smtClean="0"/>
              <a:t>8/22/17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11975437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Quote">
    <p:spTree>
      <p:nvGrpSpPr>
        <p:cNvPr id="1" name="Shape 20"/>
        <p:cNvGrpSpPr/>
        <p:nvPr/>
      </p:nvGrpSpPr>
      <p:grpSpPr>
        <a:xfrm>
          <a:off x="0" y="0"/>
          <a:ext cx="0" cy="0"/>
          <a:chOff x="0" y="0"/>
          <a:chExt cx="0" cy="0"/>
        </a:xfrm>
      </p:grpSpPr>
      <p:sp>
        <p:nvSpPr>
          <p:cNvPr id="21" name="Shape 21"/>
          <p:cNvSpPr txBox="1">
            <a:spLocks noGrp="1"/>
          </p:cNvSpPr>
          <p:nvPr>
            <p:ph type="body" idx="1"/>
          </p:nvPr>
        </p:nvSpPr>
        <p:spPr>
          <a:xfrm>
            <a:off x="1710425" y="2161801"/>
            <a:ext cx="5723699" cy="819899"/>
          </a:xfrm>
          <a:prstGeom prst="rect">
            <a:avLst/>
          </a:prstGeom>
        </p:spPr>
        <p:txBody>
          <a:bodyPr lIns="91425" tIns="91425" rIns="91425" bIns="91425" anchor="t" anchorCtr="0"/>
          <a:lstStyle>
            <a:lvl1pPr algn="ctr" rtl="0">
              <a:spcBef>
                <a:spcPts val="0"/>
              </a:spcBef>
              <a:defRPr i="1"/>
            </a:lvl1pPr>
            <a:lvl2pPr algn="ctr" rtl="0">
              <a:spcBef>
                <a:spcPts val="0"/>
              </a:spcBef>
              <a:defRPr i="1"/>
            </a:lvl2pPr>
            <a:lvl3pPr algn="ctr" rtl="0">
              <a:spcBef>
                <a:spcPts val="0"/>
              </a:spcBef>
              <a:defRPr i="1"/>
            </a:lvl3pPr>
            <a:lvl4pPr algn="ctr" rtl="0">
              <a:spcBef>
                <a:spcPts val="0"/>
              </a:spcBef>
              <a:defRPr i="1"/>
            </a:lvl4pPr>
            <a:lvl5pPr algn="ctr" rtl="0">
              <a:spcBef>
                <a:spcPts val="0"/>
              </a:spcBef>
              <a:defRPr i="1"/>
            </a:lvl5pPr>
            <a:lvl6pPr algn="ctr" rtl="0">
              <a:spcBef>
                <a:spcPts val="0"/>
              </a:spcBef>
              <a:defRPr i="1"/>
            </a:lvl6pPr>
            <a:lvl7pPr algn="ctr" rtl="0">
              <a:spcBef>
                <a:spcPts val="0"/>
              </a:spcBef>
              <a:defRPr i="1"/>
            </a:lvl7pPr>
            <a:lvl8pPr algn="ctr" rtl="0">
              <a:spcBef>
                <a:spcPts val="0"/>
              </a:spcBef>
              <a:defRPr i="1"/>
            </a:lvl8pPr>
            <a:lvl9pPr algn="ctr">
              <a:spcBef>
                <a:spcPts val="0"/>
              </a:spcBef>
              <a:defRPr i="1"/>
            </a:lvl9pPr>
          </a:lstStyle>
          <a:p>
            <a:endParaRPr/>
          </a:p>
        </p:txBody>
      </p:sp>
      <p:sp>
        <p:nvSpPr>
          <p:cNvPr id="23" name="Shape 23"/>
          <p:cNvSpPr/>
          <p:nvPr/>
        </p:nvSpPr>
        <p:spPr>
          <a:xfrm>
            <a:off x="5723283" y="1599676"/>
            <a:ext cx="1710300" cy="77174"/>
          </a:xfrm>
          <a:prstGeom prst="rect">
            <a:avLst/>
          </a:prstGeom>
          <a:solidFill>
            <a:srgbClr val="FF9715"/>
          </a:solidFill>
          <a:ln>
            <a:noFill/>
          </a:ln>
        </p:spPr>
        <p:txBody>
          <a:bodyPr lIns="68569" tIns="68569" rIns="68569" bIns="68569" anchor="ctr" anchorCtr="0">
            <a:noAutofit/>
          </a:bodyPr>
          <a:lstStyle/>
          <a:p>
            <a:pPr>
              <a:spcBef>
                <a:spcPts val="0"/>
              </a:spcBef>
              <a:buNone/>
            </a:pPr>
            <a:endParaRPr sz="1350"/>
          </a:p>
        </p:txBody>
      </p:sp>
      <p:sp>
        <p:nvSpPr>
          <p:cNvPr id="24" name="Shape 24"/>
          <p:cNvSpPr/>
          <p:nvPr/>
        </p:nvSpPr>
        <p:spPr>
          <a:xfrm>
            <a:off x="7434176" y="1599676"/>
            <a:ext cx="1710300" cy="77174"/>
          </a:xfrm>
          <a:prstGeom prst="rect">
            <a:avLst/>
          </a:prstGeom>
          <a:solidFill>
            <a:srgbClr val="F20253"/>
          </a:solidFill>
          <a:ln>
            <a:noFill/>
          </a:ln>
        </p:spPr>
        <p:txBody>
          <a:bodyPr lIns="68569" tIns="68569" rIns="68569" bIns="68569" anchor="ctr" anchorCtr="0">
            <a:noAutofit/>
          </a:bodyPr>
          <a:lstStyle/>
          <a:p>
            <a:pPr>
              <a:spcBef>
                <a:spcPts val="0"/>
              </a:spcBef>
              <a:buNone/>
            </a:pPr>
            <a:endParaRPr sz="1350"/>
          </a:p>
        </p:txBody>
      </p:sp>
      <p:sp>
        <p:nvSpPr>
          <p:cNvPr id="25" name="Shape 25"/>
          <p:cNvSpPr/>
          <p:nvPr/>
        </p:nvSpPr>
        <p:spPr>
          <a:xfrm>
            <a:off x="0" y="1599676"/>
            <a:ext cx="1710300" cy="77174"/>
          </a:xfrm>
          <a:prstGeom prst="rect">
            <a:avLst/>
          </a:prstGeom>
          <a:solidFill>
            <a:srgbClr val="7ECEFD"/>
          </a:solidFill>
          <a:ln>
            <a:noFill/>
          </a:ln>
        </p:spPr>
        <p:txBody>
          <a:bodyPr lIns="68569" tIns="68569" rIns="68569" bIns="68569" anchor="ctr" anchorCtr="0">
            <a:noAutofit/>
          </a:bodyPr>
          <a:lstStyle/>
          <a:p>
            <a:pPr>
              <a:spcBef>
                <a:spcPts val="0"/>
              </a:spcBef>
              <a:buNone/>
            </a:pPr>
            <a:endParaRPr sz="1350"/>
          </a:p>
        </p:txBody>
      </p:sp>
      <p:sp>
        <p:nvSpPr>
          <p:cNvPr id="26" name="Shape 26"/>
          <p:cNvSpPr/>
          <p:nvPr/>
        </p:nvSpPr>
        <p:spPr>
          <a:xfrm>
            <a:off x="1710424" y="1599676"/>
            <a:ext cx="1710300" cy="77174"/>
          </a:xfrm>
          <a:prstGeom prst="rect">
            <a:avLst/>
          </a:prstGeom>
          <a:solidFill>
            <a:srgbClr val="2185C5"/>
          </a:solidFill>
          <a:ln>
            <a:noFill/>
          </a:ln>
        </p:spPr>
        <p:txBody>
          <a:bodyPr lIns="68569" tIns="68569" rIns="68569" bIns="68569" anchor="ctr" anchorCtr="0">
            <a:noAutofit/>
          </a:bodyPr>
          <a:lstStyle/>
          <a:p>
            <a:pPr>
              <a:spcBef>
                <a:spcPts val="0"/>
              </a:spcBef>
              <a:buNone/>
            </a:pPr>
            <a:endParaRPr sz="1350"/>
          </a:p>
        </p:txBody>
      </p:sp>
    </p:spTree>
    <p:extLst>
      <p:ext uri="{BB962C8B-B14F-4D97-AF65-F5344CB8AC3E}">
        <p14:creationId xmlns:p14="http://schemas.microsoft.com/office/powerpoint/2010/main" val="20039862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
  <p:cSld name="Title + 1 column">
    <p:spTree>
      <p:nvGrpSpPr>
        <p:cNvPr id="1" name="Shape 27"/>
        <p:cNvGrpSpPr/>
        <p:nvPr/>
      </p:nvGrpSpPr>
      <p:grpSpPr>
        <a:xfrm>
          <a:off x="0" y="0"/>
          <a:ext cx="0" cy="0"/>
          <a:chOff x="0" y="0"/>
          <a:chExt cx="0" cy="0"/>
        </a:xfrm>
      </p:grpSpPr>
      <p:sp>
        <p:nvSpPr>
          <p:cNvPr id="28" name="Shape 28"/>
          <p:cNvSpPr txBox="1">
            <a:spLocks noGrp="1"/>
          </p:cNvSpPr>
          <p:nvPr>
            <p:ph type="title"/>
          </p:nvPr>
        </p:nvSpPr>
        <p:spPr>
          <a:xfrm>
            <a:off x="893700" y="205988"/>
            <a:ext cx="6462600" cy="857250"/>
          </a:xfrm>
          <a:prstGeom prst="rect">
            <a:avLst/>
          </a:prstGeom>
        </p:spPr>
        <p:txBody>
          <a:bodyPr lIns="91425" tIns="91425" rIns="91425" bIns="91425" anchor="b"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29" name="Shape 29"/>
          <p:cNvSpPr txBox="1">
            <a:spLocks noGrp="1"/>
          </p:cNvSpPr>
          <p:nvPr>
            <p:ph type="body" idx="1"/>
          </p:nvPr>
        </p:nvSpPr>
        <p:spPr>
          <a:xfrm>
            <a:off x="893700" y="1373588"/>
            <a:ext cx="6462600" cy="3552299"/>
          </a:xfrm>
          <a:prstGeom prst="rect">
            <a:avLst/>
          </a:prstGeom>
        </p:spPr>
        <p:txBody>
          <a:bodyPr lIns="91425" tIns="91425" rIns="91425" bIns="91425" anchor="t"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30" name="Shape 30"/>
          <p:cNvSpPr/>
          <p:nvPr/>
        </p:nvSpPr>
        <p:spPr>
          <a:xfrm>
            <a:off x="7356367" y="5066326"/>
            <a:ext cx="893699" cy="77174"/>
          </a:xfrm>
          <a:prstGeom prst="rect">
            <a:avLst/>
          </a:prstGeom>
          <a:solidFill>
            <a:srgbClr val="FF9715"/>
          </a:solidFill>
          <a:ln>
            <a:noFill/>
          </a:ln>
        </p:spPr>
        <p:txBody>
          <a:bodyPr lIns="68569" tIns="68569" rIns="68569" bIns="68569" anchor="ctr" anchorCtr="0">
            <a:noAutofit/>
          </a:bodyPr>
          <a:lstStyle/>
          <a:p>
            <a:pPr>
              <a:spcBef>
                <a:spcPts val="0"/>
              </a:spcBef>
              <a:buNone/>
            </a:pPr>
            <a:endParaRPr sz="1350"/>
          </a:p>
        </p:txBody>
      </p:sp>
      <p:sp>
        <p:nvSpPr>
          <p:cNvPr id="31" name="Shape 31"/>
          <p:cNvSpPr/>
          <p:nvPr/>
        </p:nvSpPr>
        <p:spPr>
          <a:xfrm>
            <a:off x="8250312" y="5066326"/>
            <a:ext cx="893699" cy="77174"/>
          </a:xfrm>
          <a:prstGeom prst="rect">
            <a:avLst/>
          </a:prstGeom>
          <a:solidFill>
            <a:srgbClr val="F20253"/>
          </a:solidFill>
          <a:ln>
            <a:noFill/>
          </a:ln>
        </p:spPr>
        <p:txBody>
          <a:bodyPr lIns="68569" tIns="68569" rIns="68569" bIns="68569" anchor="ctr" anchorCtr="0">
            <a:noAutofit/>
          </a:bodyPr>
          <a:lstStyle/>
          <a:p>
            <a:pPr>
              <a:spcBef>
                <a:spcPts val="0"/>
              </a:spcBef>
              <a:buNone/>
            </a:pPr>
            <a:endParaRPr sz="1350"/>
          </a:p>
        </p:txBody>
      </p:sp>
      <p:sp>
        <p:nvSpPr>
          <p:cNvPr id="32" name="Shape 32"/>
          <p:cNvSpPr/>
          <p:nvPr/>
        </p:nvSpPr>
        <p:spPr>
          <a:xfrm>
            <a:off x="1" y="5066326"/>
            <a:ext cx="893699" cy="77174"/>
          </a:xfrm>
          <a:prstGeom prst="rect">
            <a:avLst/>
          </a:prstGeom>
          <a:solidFill>
            <a:srgbClr val="7ECEFD"/>
          </a:solidFill>
          <a:ln>
            <a:noFill/>
          </a:ln>
        </p:spPr>
        <p:txBody>
          <a:bodyPr lIns="68569" tIns="68569" rIns="68569" bIns="68569" anchor="ctr" anchorCtr="0">
            <a:noAutofit/>
          </a:bodyPr>
          <a:lstStyle/>
          <a:p>
            <a:pPr>
              <a:spcBef>
                <a:spcPts val="0"/>
              </a:spcBef>
              <a:buNone/>
            </a:pPr>
            <a:endParaRPr sz="1350"/>
          </a:p>
        </p:txBody>
      </p:sp>
      <p:sp>
        <p:nvSpPr>
          <p:cNvPr id="33" name="Shape 33"/>
          <p:cNvSpPr/>
          <p:nvPr/>
        </p:nvSpPr>
        <p:spPr>
          <a:xfrm>
            <a:off x="893709" y="5066326"/>
            <a:ext cx="6462600" cy="77174"/>
          </a:xfrm>
          <a:prstGeom prst="rect">
            <a:avLst/>
          </a:prstGeom>
          <a:solidFill>
            <a:srgbClr val="2185C5"/>
          </a:solidFill>
          <a:ln>
            <a:noFill/>
          </a:ln>
        </p:spPr>
        <p:txBody>
          <a:bodyPr lIns="68569" tIns="68569" rIns="68569" bIns="68569" anchor="ctr" anchorCtr="0">
            <a:noAutofit/>
          </a:bodyPr>
          <a:lstStyle/>
          <a:p>
            <a:pPr>
              <a:spcBef>
                <a:spcPts val="0"/>
              </a:spcBef>
              <a:buNone/>
            </a:pPr>
            <a:endParaRPr sz="1350"/>
          </a:p>
        </p:txBody>
      </p:sp>
    </p:spTree>
    <p:extLst>
      <p:ext uri="{BB962C8B-B14F-4D97-AF65-F5344CB8AC3E}">
        <p14:creationId xmlns:p14="http://schemas.microsoft.com/office/powerpoint/2010/main" val="18543762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woColTx">
  <p:cSld name="Title + 2 columns">
    <p:spTree>
      <p:nvGrpSpPr>
        <p:cNvPr id="1" name="Shape 34"/>
        <p:cNvGrpSpPr/>
        <p:nvPr/>
      </p:nvGrpSpPr>
      <p:grpSpPr>
        <a:xfrm>
          <a:off x="0" y="0"/>
          <a:ext cx="0" cy="0"/>
          <a:chOff x="0" y="0"/>
          <a:chExt cx="0" cy="0"/>
        </a:xfrm>
      </p:grpSpPr>
      <p:sp>
        <p:nvSpPr>
          <p:cNvPr id="35" name="Shape 35"/>
          <p:cNvSpPr txBox="1">
            <a:spLocks noGrp="1"/>
          </p:cNvSpPr>
          <p:nvPr>
            <p:ph type="title"/>
          </p:nvPr>
        </p:nvSpPr>
        <p:spPr>
          <a:xfrm>
            <a:off x="893700" y="205988"/>
            <a:ext cx="6462600" cy="857250"/>
          </a:xfrm>
          <a:prstGeom prst="rect">
            <a:avLst/>
          </a:prstGeom>
        </p:spPr>
        <p:txBody>
          <a:bodyPr lIns="91425" tIns="91425" rIns="91425" bIns="91425" anchor="b"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36" name="Shape 36"/>
          <p:cNvSpPr txBox="1">
            <a:spLocks noGrp="1"/>
          </p:cNvSpPr>
          <p:nvPr>
            <p:ph type="body" idx="1"/>
          </p:nvPr>
        </p:nvSpPr>
        <p:spPr>
          <a:xfrm>
            <a:off x="893625" y="1200150"/>
            <a:ext cx="3136800" cy="3725775"/>
          </a:xfrm>
          <a:prstGeom prst="rect">
            <a:avLst/>
          </a:prstGeom>
        </p:spPr>
        <p:txBody>
          <a:bodyPr lIns="91425" tIns="91425" rIns="91425" bIns="91425" anchor="t" anchorCtr="0"/>
          <a:lstStyle>
            <a:lvl1pPr>
              <a:spcBef>
                <a:spcPts val="0"/>
              </a:spcBef>
              <a:buSzPct val="100000"/>
              <a:defRPr sz="1350"/>
            </a:lvl1pPr>
            <a:lvl2pPr>
              <a:spcBef>
                <a:spcPts val="0"/>
              </a:spcBef>
              <a:buSzPct val="100000"/>
              <a:defRPr sz="1350"/>
            </a:lvl2pPr>
            <a:lvl3pPr>
              <a:spcBef>
                <a:spcPts val="0"/>
              </a:spcBef>
              <a:buSzPct val="100000"/>
              <a:defRPr sz="1350"/>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37" name="Shape 37"/>
          <p:cNvSpPr txBox="1">
            <a:spLocks noGrp="1"/>
          </p:cNvSpPr>
          <p:nvPr>
            <p:ph type="body" idx="2"/>
          </p:nvPr>
        </p:nvSpPr>
        <p:spPr>
          <a:xfrm>
            <a:off x="4219455" y="1200150"/>
            <a:ext cx="3136800" cy="3725775"/>
          </a:xfrm>
          <a:prstGeom prst="rect">
            <a:avLst/>
          </a:prstGeom>
        </p:spPr>
        <p:txBody>
          <a:bodyPr lIns="91425" tIns="91425" rIns="91425" bIns="91425" anchor="t" anchorCtr="0"/>
          <a:lstStyle>
            <a:lvl1pPr>
              <a:spcBef>
                <a:spcPts val="0"/>
              </a:spcBef>
              <a:buSzPct val="100000"/>
              <a:defRPr sz="1350"/>
            </a:lvl1pPr>
            <a:lvl2pPr>
              <a:spcBef>
                <a:spcPts val="0"/>
              </a:spcBef>
              <a:buSzPct val="100000"/>
              <a:defRPr sz="1350"/>
            </a:lvl2pPr>
            <a:lvl3pPr>
              <a:spcBef>
                <a:spcPts val="0"/>
              </a:spcBef>
              <a:buSzPct val="100000"/>
              <a:defRPr sz="1350"/>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38" name="Shape 38"/>
          <p:cNvSpPr/>
          <p:nvPr/>
        </p:nvSpPr>
        <p:spPr>
          <a:xfrm>
            <a:off x="7356367" y="5066326"/>
            <a:ext cx="893699" cy="77174"/>
          </a:xfrm>
          <a:prstGeom prst="rect">
            <a:avLst/>
          </a:prstGeom>
          <a:solidFill>
            <a:srgbClr val="FF9715"/>
          </a:solidFill>
          <a:ln>
            <a:noFill/>
          </a:ln>
        </p:spPr>
        <p:txBody>
          <a:bodyPr lIns="68569" tIns="68569" rIns="68569" bIns="68569" anchor="ctr" anchorCtr="0">
            <a:noAutofit/>
          </a:bodyPr>
          <a:lstStyle/>
          <a:p>
            <a:pPr>
              <a:spcBef>
                <a:spcPts val="0"/>
              </a:spcBef>
              <a:buNone/>
            </a:pPr>
            <a:endParaRPr sz="1350"/>
          </a:p>
        </p:txBody>
      </p:sp>
      <p:sp>
        <p:nvSpPr>
          <p:cNvPr id="39" name="Shape 39"/>
          <p:cNvSpPr/>
          <p:nvPr/>
        </p:nvSpPr>
        <p:spPr>
          <a:xfrm>
            <a:off x="8250312" y="5066326"/>
            <a:ext cx="893699" cy="77174"/>
          </a:xfrm>
          <a:prstGeom prst="rect">
            <a:avLst/>
          </a:prstGeom>
          <a:solidFill>
            <a:srgbClr val="F20253"/>
          </a:solidFill>
          <a:ln>
            <a:noFill/>
          </a:ln>
        </p:spPr>
        <p:txBody>
          <a:bodyPr lIns="68569" tIns="68569" rIns="68569" bIns="68569" anchor="ctr" anchorCtr="0">
            <a:noAutofit/>
          </a:bodyPr>
          <a:lstStyle/>
          <a:p>
            <a:pPr>
              <a:spcBef>
                <a:spcPts val="0"/>
              </a:spcBef>
              <a:buNone/>
            </a:pPr>
            <a:endParaRPr sz="1350"/>
          </a:p>
        </p:txBody>
      </p:sp>
      <p:sp>
        <p:nvSpPr>
          <p:cNvPr id="40" name="Shape 40"/>
          <p:cNvSpPr/>
          <p:nvPr/>
        </p:nvSpPr>
        <p:spPr>
          <a:xfrm>
            <a:off x="1" y="5066326"/>
            <a:ext cx="893699" cy="77174"/>
          </a:xfrm>
          <a:prstGeom prst="rect">
            <a:avLst/>
          </a:prstGeom>
          <a:solidFill>
            <a:srgbClr val="7ECEFD"/>
          </a:solidFill>
          <a:ln>
            <a:noFill/>
          </a:ln>
        </p:spPr>
        <p:txBody>
          <a:bodyPr lIns="68569" tIns="68569" rIns="68569" bIns="68569" anchor="ctr" anchorCtr="0">
            <a:noAutofit/>
          </a:bodyPr>
          <a:lstStyle/>
          <a:p>
            <a:pPr>
              <a:spcBef>
                <a:spcPts val="0"/>
              </a:spcBef>
              <a:buNone/>
            </a:pPr>
            <a:endParaRPr sz="1350"/>
          </a:p>
        </p:txBody>
      </p:sp>
      <p:sp>
        <p:nvSpPr>
          <p:cNvPr id="41" name="Shape 41"/>
          <p:cNvSpPr/>
          <p:nvPr/>
        </p:nvSpPr>
        <p:spPr>
          <a:xfrm>
            <a:off x="893709" y="5066326"/>
            <a:ext cx="6462600" cy="77174"/>
          </a:xfrm>
          <a:prstGeom prst="rect">
            <a:avLst/>
          </a:prstGeom>
          <a:solidFill>
            <a:srgbClr val="2185C5"/>
          </a:solidFill>
          <a:ln>
            <a:noFill/>
          </a:ln>
        </p:spPr>
        <p:txBody>
          <a:bodyPr lIns="68569" tIns="68569" rIns="68569" bIns="68569" anchor="ctr" anchorCtr="0">
            <a:noAutofit/>
          </a:bodyPr>
          <a:lstStyle/>
          <a:p>
            <a:pPr>
              <a:spcBef>
                <a:spcPts val="0"/>
              </a:spcBef>
              <a:buNone/>
            </a:pPr>
            <a:endParaRPr sz="1350"/>
          </a:p>
        </p:txBody>
      </p:sp>
    </p:spTree>
    <p:extLst>
      <p:ext uri="{BB962C8B-B14F-4D97-AF65-F5344CB8AC3E}">
        <p14:creationId xmlns:p14="http://schemas.microsoft.com/office/powerpoint/2010/main" val="3823411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415172272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smtClean="0"/>
              <a:t>Click to edit Master text styles</a:t>
            </a:r>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4428342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4000009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a:xfrm>
            <a:off x="457200" y="4767263"/>
            <a:ext cx="2133600" cy="273844"/>
          </a:xfrm>
          <a:prstGeom prst="rect">
            <a:avLst/>
          </a:prstGeom>
        </p:spPr>
        <p:txBody>
          <a:bodyPr/>
          <a:lstStyle/>
          <a:p>
            <a:fld id="{6BFECD78-3C8E-49F2-8FAB-59489D168ABB}" type="datetimeFigureOut">
              <a:rPr lang="en-US" smtClean="0"/>
              <a:t>8/22/17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a:xfrm>
            <a:off x="6553200" y="4767263"/>
            <a:ext cx="2133600" cy="273844"/>
          </a:xfrm>
          <a:prstGeom prst="rect">
            <a:avLst/>
          </a:prstGeom>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5068215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Footer Placeholder 3"/>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78781812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7989241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smtClean="0"/>
              <a:t>Click to edit Master title style</a:t>
            </a:r>
            <a:endParaRPr lang="en-US"/>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Click to edit Master text styles</a:t>
            </a:r>
          </a:p>
        </p:txBody>
      </p:sp>
      <p:sp>
        <p:nvSpPr>
          <p:cNvPr id="5" name="Date Placeholder 4"/>
          <p:cNvSpPr>
            <a:spLocks noGrp="1"/>
          </p:cNvSpPr>
          <p:nvPr>
            <p:ph type="dt" sz="half" idx="10"/>
          </p:nvPr>
        </p:nvSpPr>
        <p:spPr>
          <a:xfrm>
            <a:off x="457200" y="4767263"/>
            <a:ext cx="2133600" cy="273844"/>
          </a:xfrm>
          <a:prstGeom prst="rect">
            <a:avLst/>
          </a:prstGeom>
        </p:spPr>
        <p:txBody>
          <a:bodyPr/>
          <a:lstStyle/>
          <a:p>
            <a:fld id="{6BFECD78-3C8E-49F2-8FAB-59489D168ABB}" type="datetimeFigureOut">
              <a:rPr lang="en-US" smtClean="0"/>
              <a:t>8/22/17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20512031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smtClean="0"/>
              <a:t>Click to edit Master title style</a:t>
            </a:r>
            <a:endParaRPr lang="en-US"/>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Click to edit Master text styles</a:t>
            </a:r>
          </a:p>
        </p:txBody>
      </p:sp>
      <p:sp>
        <p:nvSpPr>
          <p:cNvPr id="5" name="Date Placeholder 4"/>
          <p:cNvSpPr>
            <a:spLocks noGrp="1"/>
          </p:cNvSpPr>
          <p:nvPr>
            <p:ph type="dt" sz="half" idx="10"/>
          </p:nvPr>
        </p:nvSpPr>
        <p:spPr>
          <a:xfrm>
            <a:off x="457200" y="4767263"/>
            <a:ext cx="2133600" cy="273844"/>
          </a:xfrm>
          <a:prstGeom prst="rect">
            <a:avLst/>
          </a:prstGeom>
        </p:spPr>
        <p:txBody>
          <a:bodyPr/>
          <a:lstStyle/>
          <a:p>
            <a:fld id="{6BFECD78-3C8E-49F2-8FAB-59489D168ABB}" type="datetimeFigureOut">
              <a:rPr lang="en-US" smtClean="0"/>
              <a:t>8/22/17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18315808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theme" Target="../theme/theme1.xml"/><Relationship Id="rId16" Type="http://schemas.openxmlformats.org/officeDocument/2006/relationships/image" Target="../media/image1.png"/><Relationship Id="rId17"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pic>
        <p:nvPicPr>
          <p:cNvPr id="9" name="Picture 8" descr="copy-scigap-header-logo.png"/>
          <p:cNvPicPr>
            <a:picLocks noChangeAspect="1"/>
          </p:cNvPicPr>
          <p:nvPr userDrawn="1"/>
        </p:nvPicPr>
        <p:blipFill>
          <a:blip r:embed="rId16">
            <a:extLst>
              <a:ext uri="{28A0092B-C50C-407E-A947-70E740481C1C}">
                <a14:useLocalDpi xmlns:a14="http://schemas.microsoft.com/office/drawing/2010/main" val="0"/>
              </a:ext>
            </a:extLst>
          </a:blip>
          <a:stretch>
            <a:fillRect/>
          </a:stretch>
        </p:blipFill>
        <p:spPr>
          <a:xfrm>
            <a:off x="7571150" y="4744216"/>
            <a:ext cx="1475994" cy="368999"/>
          </a:xfrm>
          <a:prstGeom prst="rect">
            <a:avLst/>
          </a:prstGeom>
        </p:spPr>
      </p:pic>
      <p:pic>
        <p:nvPicPr>
          <p:cNvPr id="10" name="Picture 9" descr="airavata-logo-2.png"/>
          <p:cNvPicPr>
            <a:picLocks noChangeAspect="1"/>
          </p:cNvPicPr>
          <p:nvPr userDrawn="1"/>
        </p:nvPicPr>
        <p:blipFill>
          <a:blip r:embed="rId17">
            <a:extLst>
              <a:ext uri="{28A0092B-C50C-407E-A947-70E740481C1C}">
                <a14:useLocalDpi xmlns:a14="http://schemas.microsoft.com/office/drawing/2010/main" val="0"/>
              </a:ext>
            </a:extLst>
          </a:blip>
          <a:stretch>
            <a:fillRect/>
          </a:stretch>
        </p:blipFill>
        <p:spPr>
          <a:xfrm>
            <a:off x="129150" y="4495774"/>
            <a:ext cx="1196469" cy="617444"/>
          </a:xfrm>
          <a:prstGeom prst="rect">
            <a:avLst/>
          </a:prstGeom>
        </p:spPr>
      </p:pic>
    </p:spTree>
    <p:extLst>
      <p:ext uri="{BB962C8B-B14F-4D97-AF65-F5344CB8AC3E}">
        <p14:creationId xmlns:p14="http://schemas.microsoft.com/office/powerpoint/2010/main" val="3032795946"/>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Lst>
  <mc:AlternateContent xmlns:mc="http://schemas.openxmlformats.org/markup-compatibility/2006" xmlns:p14="http://schemas.microsoft.com/office/powerpoint/2010/main">
    <mc:Choice Requires="p14">
      <p:transition spd="slow" p14:dur="2000"/>
    </mc:Choice>
    <mc:Fallback xmlns="">
      <p:transition spd="slow"/>
    </mc:Fallback>
  </mc:AlternateContent>
  <p:txStyles>
    <p:titleStyle>
      <a:lvl1pPr algn="ctr" defTabSz="342900" rtl="0" eaLnBrk="1" latinLnBrk="0" hangingPunct="1">
        <a:spcBef>
          <a:spcPct val="0"/>
        </a:spcBef>
        <a:buNone/>
        <a:defRPr sz="3300" kern="1200">
          <a:solidFill>
            <a:schemeClr val="tx1"/>
          </a:solidFill>
          <a:latin typeface="+mj-lt"/>
          <a:ea typeface="+mj-ea"/>
          <a:cs typeface="+mj-cs"/>
        </a:defRPr>
      </a:lvl1pPr>
    </p:titleStyle>
    <p:bodyStyle>
      <a:lvl1pPr marL="257175" indent="-257175" algn="l" defTabSz="342900" rtl="0" eaLnBrk="1" latinLnBrk="0" hangingPunct="1">
        <a:spcBef>
          <a:spcPct val="20000"/>
        </a:spcBef>
        <a:buFont typeface="Arial"/>
        <a:buChar char="•"/>
        <a:defRPr sz="2400" kern="1200">
          <a:solidFill>
            <a:schemeClr val="tx1"/>
          </a:solidFill>
          <a:latin typeface="+mn-lt"/>
          <a:ea typeface="+mn-ea"/>
          <a:cs typeface="+mn-cs"/>
        </a:defRPr>
      </a:lvl1pPr>
      <a:lvl2pPr marL="557213" indent="-214313" algn="l" defTabSz="342900" rtl="0" eaLnBrk="1" latinLnBrk="0" hangingPunct="1">
        <a:spcBef>
          <a:spcPct val="20000"/>
        </a:spcBef>
        <a:buFont typeface="Arial"/>
        <a:buChar char="–"/>
        <a:defRPr sz="2100" kern="1200">
          <a:solidFill>
            <a:schemeClr val="tx1"/>
          </a:solidFill>
          <a:latin typeface="+mn-lt"/>
          <a:ea typeface="+mn-ea"/>
          <a:cs typeface="+mn-cs"/>
        </a:defRPr>
      </a:lvl2pPr>
      <a:lvl3pPr marL="857250" indent="-171450" algn="l" defTabSz="342900" rtl="0" eaLnBrk="1" latinLnBrk="0" hangingPunct="1">
        <a:spcBef>
          <a:spcPct val="20000"/>
        </a:spcBef>
        <a:buFont typeface="Arial"/>
        <a:buChar char="•"/>
        <a:defRPr sz="1800" kern="1200">
          <a:solidFill>
            <a:schemeClr val="tx1"/>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543050" indent="-171450" algn="l" defTabSz="342900" rtl="0" eaLnBrk="1" latinLnBrk="0" hangingPunct="1">
        <a:spcBef>
          <a:spcPct val="20000"/>
        </a:spcBef>
        <a:buFont typeface="Arial"/>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smarru@iu.edu" TargetMode="External"/><Relationship Id="rId4" Type="http://schemas.openxmlformats.org/officeDocument/2006/relationships/image" Target="../media/image3.png"/><Relationship Id="rId1" Type="http://schemas.openxmlformats.org/officeDocument/2006/relationships/slideLayout" Target="../slideLayouts/slideLayout1.xml"/><Relationship Id="rId2" Type="http://schemas.openxmlformats.org/officeDocument/2006/relationships/hyperlink" Target="mailto:marpierc@iu.edu"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tif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2.tif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3.tif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4.tif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5.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courses.airavata.org/"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ithub.com/airavata-courses"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8.png"/><Relationship Id="rId3" Type="http://schemas.openxmlformats.org/officeDocument/2006/relationships/image" Target="../media/image1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portal.xsede.org/" TargetMode="External"/></Relationships>
</file>

<file path=ppt/slides/_rels/slide25.xml.rels><?xml version="1.0" encoding="UTF-8" standalone="yes"?>
<Relationships xmlns="http://schemas.openxmlformats.org/package/2006/relationships"><Relationship Id="rId3" Type="http://schemas.openxmlformats.org/officeDocument/2006/relationships/hyperlink" Target="mailto:smarru@iu.edu" TargetMode="External"/><Relationship Id="rId4" Type="http://schemas.openxmlformats.org/officeDocument/2006/relationships/hyperlink" Target="mailto:dev@airavata.apache.org" TargetMode="External"/><Relationship Id="rId5" Type="http://schemas.openxmlformats.org/officeDocument/2006/relationships/hyperlink" Target="mailto:users@airavata.apache.org" TargetMode="External"/><Relationship Id="rId6" Type="http://schemas.openxmlformats.org/officeDocument/2006/relationships/hyperlink" Target="mailto:architects@airavata.apache.org" TargetMode="External"/><Relationship Id="rId7" Type="http://schemas.openxmlformats.org/officeDocument/2006/relationships/hyperlink" Target="http://airavata.apache.org" TargetMode="External"/><Relationship Id="rId1" Type="http://schemas.openxmlformats.org/officeDocument/2006/relationships/slideLayout" Target="../slideLayouts/slideLayout2.xml"/><Relationship Id="rId2" Type="http://schemas.openxmlformats.org/officeDocument/2006/relationships/hyperlink" Target="mailto:marpierc@iu.edu"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tif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tif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tiff"/></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1" Type="http://schemas.openxmlformats.org/officeDocument/2006/relationships/slideLayout" Target="../slideLayouts/slideLayout14.xml"/><Relationship Id="rId2" Type="http://schemas.openxmlformats.org/officeDocument/2006/relationships/notesSlide" Target="../notesSlides/notesSlide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8.tiff"/></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6.png"/><Relationship Id="rId1" Type="http://schemas.openxmlformats.org/officeDocument/2006/relationships/slideLayout" Target="../slideLayouts/slideLayout13.xml"/><Relationship Id="rId2" Type="http://schemas.openxmlformats.org/officeDocument/2006/relationships/notesSlide" Target="../notesSlides/notesSlide3.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ctrTitle"/>
          </p:nvPr>
        </p:nvSpPr>
        <p:spPr>
          <a:xfrm>
            <a:off x="1657350" y="2846359"/>
            <a:ext cx="5829300" cy="1102519"/>
          </a:xfrm>
        </p:spPr>
        <p:txBody>
          <a:bodyPr>
            <a:normAutofit fontScale="90000"/>
          </a:bodyPr>
          <a:lstStyle/>
          <a:p>
            <a:r>
              <a:rPr lang="en-US" dirty="0" smtClean="0"/>
              <a:t>Science Gateway Architectures: Applied Open Source, Distributed Computing</a:t>
            </a:r>
            <a:endParaRPr lang="en-US" dirty="0"/>
          </a:p>
        </p:txBody>
      </p:sp>
      <p:sp>
        <p:nvSpPr>
          <p:cNvPr id="3" name="Subtitle 2"/>
          <p:cNvSpPr>
            <a:spLocks noGrp="1"/>
          </p:cNvSpPr>
          <p:nvPr>
            <p:ph type="subTitle" idx="1"/>
          </p:nvPr>
        </p:nvSpPr>
        <p:spPr>
          <a:xfrm>
            <a:off x="1657350" y="4091212"/>
            <a:ext cx="5935436" cy="890815"/>
          </a:xfrm>
        </p:spPr>
        <p:txBody>
          <a:bodyPr>
            <a:normAutofit fontScale="70000" lnSpcReduction="20000"/>
          </a:bodyPr>
          <a:lstStyle/>
          <a:p>
            <a:r>
              <a:rPr lang="en-US" dirty="0" smtClean="0"/>
              <a:t>Marlon Pierce, Suresh </a:t>
            </a:r>
            <a:r>
              <a:rPr lang="en-US" dirty="0" err="1" smtClean="0"/>
              <a:t>Marru</a:t>
            </a:r>
            <a:endParaRPr lang="en-US" dirty="0" smtClean="0"/>
          </a:p>
          <a:p>
            <a:r>
              <a:rPr lang="en-US" dirty="0" smtClean="0"/>
              <a:t>Science </a:t>
            </a:r>
            <a:r>
              <a:rPr lang="en-US" dirty="0" smtClean="0"/>
              <a:t>Gateways Research Center, </a:t>
            </a:r>
            <a:r>
              <a:rPr lang="en-US" dirty="0" smtClean="0"/>
              <a:t>Indiana University</a:t>
            </a:r>
          </a:p>
          <a:p>
            <a:r>
              <a:rPr lang="en-US" dirty="0" smtClean="0">
                <a:hlinkClick r:id="rId2"/>
              </a:rPr>
              <a:t>marpierc@iu.edu</a:t>
            </a:r>
            <a:r>
              <a:rPr lang="en-US" dirty="0" smtClean="0"/>
              <a:t>, </a:t>
            </a:r>
            <a:r>
              <a:rPr lang="en-US" dirty="0" smtClean="0">
                <a:hlinkClick r:id="rId3"/>
              </a:rPr>
              <a:t>smarru@iu.edu</a:t>
            </a:r>
            <a:r>
              <a:rPr lang="en-US" dirty="0" smtClean="0"/>
              <a:t> </a:t>
            </a:r>
          </a:p>
        </p:txBody>
      </p:sp>
      <p:pic>
        <p:nvPicPr>
          <p:cNvPr id="5" name="Shape 78"/>
          <p:cNvPicPr preferRelativeResize="0"/>
          <p:nvPr/>
        </p:nvPicPr>
        <p:blipFill rotWithShape="1">
          <a:blip r:embed="rId4">
            <a:alphaModFix/>
          </a:blip>
          <a:srcRect/>
          <a:stretch/>
        </p:blipFill>
        <p:spPr>
          <a:xfrm>
            <a:off x="1802182" y="800100"/>
            <a:ext cx="5627318" cy="1362206"/>
          </a:xfrm>
          <a:prstGeom prst="rect">
            <a:avLst/>
          </a:prstGeom>
          <a:noFill/>
          <a:ln>
            <a:noFill/>
          </a:ln>
        </p:spPr>
      </p:pic>
    </p:spTree>
    <p:extLst>
      <p:ext uri="{BB962C8B-B14F-4D97-AF65-F5344CB8AC3E}">
        <p14:creationId xmlns:p14="http://schemas.microsoft.com/office/powerpoint/2010/main" val="4442958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2850937" y="200666"/>
            <a:ext cx="3294700" cy="40503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50" dirty="0"/>
              <a:t>Browser</a:t>
            </a:r>
            <a:endParaRPr lang="en-US" sz="1350" dirty="0"/>
          </a:p>
        </p:txBody>
      </p:sp>
      <p:sp>
        <p:nvSpPr>
          <p:cNvPr id="5" name="Rectangle 4"/>
          <p:cNvSpPr/>
          <p:nvPr/>
        </p:nvSpPr>
        <p:spPr>
          <a:xfrm>
            <a:off x="2850937" y="1139912"/>
            <a:ext cx="3294700" cy="40503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50" dirty="0"/>
              <a:t>Web Interface Server</a:t>
            </a:r>
            <a:endParaRPr lang="en-US" sz="1350" dirty="0"/>
          </a:p>
        </p:txBody>
      </p:sp>
      <p:sp>
        <p:nvSpPr>
          <p:cNvPr id="6" name="Rectangle 5"/>
          <p:cNvSpPr/>
          <p:nvPr/>
        </p:nvSpPr>
        <p:spPr>
          <a:xfrm>
            <a:off x="2850937" y="2836936"/>
            <a:ext cx="3294700" cy="40503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50" dirty="0"/>
              <a:t>Application Server</a:t>
            </a:r>
            <a:endParaRPr lang="en-US" sz="1350" dirty="0"/>
          </a:p>
        </p:txBody>
      </p:sp>
      <p:sp>
        <p:nvSpPr>
          <p:cNvPr id="7" name="Rectangle 6"/>
          <p:cNvSpPr/>
          <p:nvPr/>
        </p:nvSpPr>
        <p:spPr>
          <a:xfrm>
            <a:off x="2850937" y="2535180"/>
            <a:ext cx="3294700" cy="30175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50" dirty="0"/>
              <a:t>Server SDK</a:t>
            </a:r>
            <a:endParaRPr lang="en-US" sz="1350" dirty="0"/>
          </a:p>
        </p:txBody>
      </p:sp>
      <p:sp>
        <p:nvSpPr>
          <p:cNvPr id="8" name="Rectangle 7"/>
          <p:cNvSpPr/>
          <p:nvPr/>
        </p:nvSpPr>
        <p:spPr>
          <a:xfrm>
            <a:off x="2850937" y="1544943"/>
            <a:ext cx="3294700" cy="29257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50" dirty="0"/>
              <a:t>Client SDK</a:t>
            </a:r>
            <a:endParaRPr lang="en-US" sz="1350" dirty="0"/>
          </a:p>
        </p:txBody>
      </p:sp>
      <p:sp>
        <p:nvSpPr>
          <p:cNvPr id="9" name="Rectangle 8"/>
          <p:cNvSpPr/>
          <p:nvPr/>
        </p:nvSpPr>
        <p:spPr>
          <a:xfrm>
            <a:off x="1485901" y="4305532"/>
            <a:ext cx="1160735" cy="40503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50" dirty="0"/>
              <a:t>IU: Big Red 2</a:t>
            </a:r>
            <a:endParaRPr lang="en-US" sz="1350" dirty="0"/>
          </a:p>
        </p:txBody>
      </p:sp>
      <p:sp>
        <p:nvSpPr>
          <p:cNvPr id="10" name="Rectangle 9"/>
          <p:cNvSpPr/>
          <p:nvPr/>
        </p:nvSpPr>
        <p:spPr>
          <a:xfrm>
            <a:off x="2850937" y="3228756"/>
            <a:ext cx="3294700" cy="30175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50" dirty="0"/>
              <a:t>Resource Plugins</a:t>
            </a:r>
            <a:endParaRPr lang="en-US" sz="1350" dirty="0"/>
          </a:p>
        </p:txBody>
      </p:sp>
      <p:sp>
        <p:nvSpPr>
          <p:cNvPr id="12" name="Rectangle 11"/>
          <p:cNvSpPr/>
          <p:nvPr/>
        </p:nvSpPr>
        <p:spPr>
          <a:xfrm>
            <a:off x="3094533" y="4305532"/>
            <a:ext cx="1160735" cy="40503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50" dirty="0"/>
              <a:t>XSEDE: Stampede</a:t>
            </a:r>
          </a:p>
        </p:txBody>
      </p:sp>
      <p:sp>
        <p:nvSpPr>
          <p:cNvPr id="13" name="Rectangle 12"/>
          <p:cNvSpPr/>
          <p:nvPr/>
        </p:nvSpPr>
        <p:spPr>
          <a:xfrm>
            <a:off x="4756734" y="4305532"/>
            <a:ext cx="1160735" cy="40503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50" dirty="0"/>
              <a:t>XSEDE: Comet</a:t>
            </a:r>
            <a:endParaRPr lang="en-US" sz="1350" dirty="0"/>
          </a:p>
        </p:txBody>
      </p:sp>
      <p:sp>
        <p:nvSpPr>
          <p:cNvPr id="14" name="Rectangle 13"/>
          <p:cNvSpPr/>
          <p:nvPr/>
        </p:nvSpPr>
        <p:spPr>
          <a:xfrm>
            <a:off x="6497365" y="4305532"/>
            <a:ext cx="1160735" cy="40503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50" dirty="0" err="1"/>
              <a:t>Juelich</a:t>
            </a:r>
            <a:r>
              <a:rPr lang="en-US" sz="1350" dirty="0"/>
              <a:t>: </a:t>
            </a:r>
            <a:r>
              <a:rPr lang="en-US" sz="1350" dirty="0" err="1"/>
              <a:t>Jureca</a:t>
            </a:r>
            <a:endParaRPr lang="en-US" sz="1350" dirty="0"/>
          </a:p>
        </p:txBody>
      </p:sp>
      <p:cxnSp>
        <p:nvCxnSpPr>
          <p:cNvPr id="17" name="Straight Arrow Connector 16"/>
          <p:cNvCxnSpPr>
            <a:stCxn id="4" idx="2"/>
            <a:endCxn id="5" idx="0"/>
          </p:cNvCxnSpPr>
          <p:nvPr/>
        </p:nvCxnSpPr>
        <p:spPr>
          <a:xfrm>
            <a:off x="4498287" y="605696"/>
            <a:ext cx="0" cy="534217"/>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endCxn id="7" idx="0"/>
          </p:cNvCxnSpPr>
          <p:nvPr/>
        </p:nvCxnSpPr>
        <p:spPr>
          <a:xfrm>
            <a:off x="4498287" y="1837522"/>
            <a:ext cx="0" cy="697658"/>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a:stCxn id="10" idx="2"/>
            <a:endCxn id="9" idx="0"/>
          </p:cNvCxnSpPr>
          <p:nvPr/>
        </p:nvCxnSpPr>
        <p:spPr>
          <a:xfrm flipH="1">
            <a:off x="2066268" y="3530511"/>
            <a:ext cx="2432019" cy="775021"/>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a:stCxn id="10" idx="2"/>
            <a:endCxn id="12" idx="0"/>
          </p:cNvCxnSpPr>
          <p:nvPr/>
        </p:nvCxnSpPr>
        <p:spPr>
          <a:xfrm flipH="1">
            <a:off x="3674901" y="3530511"/>
            <a:ext cx="823387" cy="775021"/>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a:stCxn id="10" idx="2"/>
            <a:endCxn id="13" idx="0"/>
          </p:cNvCxnSpPr>
          <p:nvPr/>
        </p:nvCxnSpPr>
        <p:spPr>
          <a:xfrm>
            <a:off x="4498288" y="3530511"/>
            <a:ext cx="838814" cy="775021"/>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a:stCxn id="10" idx="2"/>
            <a:endCxn id="14" idx="0"/>
          </p:cNvCxnSpPr>
          <p:nvPr/>
        </p:nvCxnSpPr>
        <p:spPr>
          <a:xfrm>
            <a:off x="4498287" y="3530511"/>
            <a:ext cx="2579446" cy="775021"/>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sp>
        <p:nvSpPr>
          <p:cNvPr id="33" name="TextBox 32"/>
          <p:cNvSpPr txBox="1"/>
          <p:nvPr/>
        </p:nvSpPr>
        <p:spPr>
          <a:xfrm>
            <a:off x="4815409" y="716563"/>
            <a:ext cx="634148" cy="300082"/>
          </a:xfrm>
          <a:prstGeom prst="rect">
            <a:avLst/>
          </a:prstGeom>
          <a:noFill/>
        </p:spPr>
        <p:txBody>
          <a:bodyPr wrap="none" rtlCol="0">
            <a:spAutoFit/>
          </a:bodyPr>
          <a:lstStyle/>
          <a:p>
            <a:r>
              <a:rPr lang="en-US" sz="1350" dirty="0"/>
              <a:t>HTTPS</a:t>
            </a:r>
            <a:endParaRPr lang="en-US" sz="1350" dirty="0"/>
          </a:p>
        </p:txBody>
      </p:sp>
      <p:sp>
        <p:nvSpPr>
          <p:cNvPr id="34" name="TextBox 33"/>
          <p:cNvSpPr txBox="1"/>
          <p:nvPr/>
        </p:nvSpPr>
        <p:spPr>
          <a:xfrm>
            <a:off x="4815409" y="2053453"/>
            <a:ext cx="1238865" cy="300082"/>
          </a:xfrm>
          <a:prstGeom prst="rect">
            <a:avLst/>
          </a:prstGeom>
          <a:noFill/>
        </p:spPr>
        <p:txBody>
          <a:bodyPr wrap="none" rtlCol="0">
            <a:spAutoFit/>
          </a:bodyPr>
          <a:lstStyle/>
          <a:p>
            <a:r>
              <a:rPr lang="en-US" sz="1350" dirty="0"/>
              <a:t>HTTP or TCP/IP</a:t>
            </a:r>
            <a:endParaRPr lang="en-US" sz="1350" dirty="0"/>
          </a:p>
        </p:txBody>
      </p:sp>
    </p:spTree>
    <p:extLst>
      <p:ext uri="{BB962C8B-B14F-4D97-AF65-F5344CB8AC3E}">
        <p14:creationId xmlns:p14="http://schemas.microsoft.com/office/powerpoint/2010/main" val="8381622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850938" y="200666"/>
            <a:ext cx="3294700" cy="40503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50" dirty="0"/>
              <a:t>Browser</a:t>
            </a:r>
          </a:p>
        </p:txBody>
      </p:sp>
      <p:sp>
        <p:nvSpPr>
          <p:cNvPr id="5" name="Rectangle 4"/>
          <p:cNvSpPr/>
          <p:nvPr/>
        </p:nvSpPr>
        <p:spPr>
          <a:xfrm>
            <a:off x="2850938" y="1139912"/>
            <a:ext cx="3294700" cy="40503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50" dirty="0"/>
              <a:t>Web Interface Server</a:t>
            </a:r>
          </a:p>
        </p:txBody>
      </p:sp>
      <p:sp>
        <p:nvSpPr>
          <p:cNvPr id="6" name="Rectangle 5"/>
          <p:cNvSpPr/>
          <p:nvPr/>
        </p:nvSpPr>
        <p:spPr>
          <a:xfrm>
            <a:off x="2850938" y="2836936"/>
            <a:ext cx="3294700" cy="40503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50" dirty="0"/>
              <a:t>Application Server</a:t>
            </a:r>
          </a:p>
        </p:txBody>
      </p:sp>
      <p:sp>
        <p:nvSpPr>
          <p:cNvPr id="7" name="Rectangle 6"/>
          <p:cNvSpPr/>
          <p:nvPr/>
        </p:nvSpPr>
        <p:spPr>
          <a:xfrm>
            <a:off x="2850938" y="2535180"/>
            <a:ext cx="3294700" cy="30175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50" dirty="0"/>
              <a:t>Server SDK</a:t>
            </a:r>
          </a:p>
        </p:txBody>
      </p:sp>
      <p:sp>
        <p:nvSpPr>
          <p:cNvPr id="8" name="Rectangle 7"/>
          <p:cNvSpPr/>
          <p:nvPr/>
        </p:nvSpPr>
        <p:spPr>
          <a:xfrm>
            <a:off x="2850938" y="1544944"/>
            <a:ext cx="3294700" cy="29257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50" dirty="0"/>
              <a:t>Client SDK</a:t>
            </a:r>
          </a:p>
        </p:txBody>
      </p:sp>
      <p:sp>
        <p:nvSpPr>
          <p:cNvPr id="9" name="Rectangle 8"/>
          <p:cNvSpPr/>
          <p:nvPr/>
        </p:nvSpPr>
        <p:spPr>
          <a:xfrm>
            <a:off x="1485902" y="4305532"/>
            <a:ext cx="1160735" cy="40503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50" dirty="0"/>
              <a:t>IU: Big Red 2</a:t>
            </a:r>
          </a:p>
        </p:txBody>
      </p:sp>
      <p:sp>
        <p:nvSpPr>
          <p:cNvPr id="10" name="Rectangle 9"/>
          <p:cNvSpPr/>
          <p:nvPr/>
        </p:nvSpPr>
        <p:spPr>
          <a:xfrm>
            <a:off x="2850938" y="3228756"/>
            <a:ext cx="3294700" cy="30175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50" dirty="0"/>
              <a:t>Resource Plugins</a:t>
            </a:r>
          </a:p>
        </p:txBody>
      </p:sp>
      <p:sp>
        <p:nvSpPr>
          <p:cNvPr id="12" name="Rectangle 11"/>
          <p:cNvSpPr/>
          <p:nvPr/>
        </p:nvSpPr>
        <p:spPr>
          <a:xfrm>
            <a:off x="3094534" y="4305532"/>
            <a:ext cx="1160735" cy="40503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50" dirty="0"/>
              <a:t>XSEDE: Stampede</a:t>
            </a:r>
          </a:p>
        </p:txBody>
      </p:sp>
      <p:sp>
        <p:nvSpPr>
          <p:cNvPr id="13" name="Rectangle 12"/>
          <p:cNvSpPr/>
          <p:nvPr/>
        </p:nvSpPr>
        <p:spPr>
          <a:xfrm>
            <a:off x="4756735" y="4305532"/>
            <a:ext cx="1160735" cy="40503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50" dirty="0"/>
              <a:t>XSEDE: Comet</a:t>
            </a:r>
          </a:p>
        </p:txBody>
      </p:sp>
      <p:sp>
        <p:nvSpPr>
          <p:cNvPr id="14" name="Rectangle 13"/>
          <p:cNvSpPr/>
          <p:nvPr/>
        </p:nvSpPr>
        <p:spPr>
          <a:xfrm>
            <a:off x="6497366" y="4305532"/>
            <a:ext cx="1160735" cy="40503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50" dirty="0" err="1"/>
              <a:t>Juelich</a:t>
            </a:r>
            <a:r>
              <a:rPr lang="en-US" sz="1350" dirty="0"/>
              <a:t>: </a:t>
            </a:r>
            <a:r>
              <a:rPr lang="en-US" sz="1350" dirty="0" err="1"/>
              <a:t>Jureca</a:t>
            </a:r>
            <a:endParaRPr lang="en-US" sz="1350" dirty="0"/>
          </a:p>
        </p:txBody>
      </p:sp>
      <p:cxnSp>
        <p:nvCxnSpPr>
          <p:cNvPr id="17" name="Straight Arrow Connector 16"/>
          <p:cNvCxnSpPr>
            <a:stCxn id="4" idx="2"/>
            <a:endCxn id="5" idx="0"/>
          </p:cNvCxnSpPr>
          <p:nvPr/>
        </p:nvCxnSpPr>
        <p:spPr>
          <a:xfrm>
            <a:off x="4498287" y="605697"/>
            <a:ext cx="0" cy="534217"/>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endCxn id="7" idx="0"/>
          </p:cNvCxnSpPr>
          <p:nvPr/>
        </p:nvCxnSpPr>
        <p:spPr>
          <a:xfrm>
            <a:off x="4498287" y="1837522"/>
            <a:ext cx="0" cy="697658"/>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a:stCxn id="10" idx="2"/>
            <a:endCxn id="9" idx="0"/>
          </p:cNvCxnSpPr>
          <p:nvPr/>
        </p:nvCxnSpPr>
        <p:spPr>
          <a:xfrm flipH="1">
            <a:off x="2066269" y="3530512"/>
            <a:ext cx="2432019" cy="775021"/>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a:stCxn id="10" idx="2"/>
            <a:endCxn id="12" idx="0"/>
          </p:cNvCxnSpPr>
          <p:nvPr/>
        </p:nvCxnSpPr>
        <p:spPr>
          <a:xfrm flipH="1">
            <a:off x="3674902" y="3530512"/>
            <a:ext cx="823387" cy="775021"/>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a:stCxn id="10" idx="2"/>
            <a:endCxn id="13" idx="0"/>
          </p:cNvCxnSpPr>
          <p:nvPr/>
        </p:nvCxnSpPr>
        <p:spPr>
          <a:xfrm>
            <a:off x="4498288" y="3530512"/>
            <a:ext cx="838814" cy="775021"/>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a:stCxn id="10" idx="2"/>
            <a:endCxn id="14" idx="0"/>
          </p:cNvCxnSpPr>
          <p:nvPr/>
        </p:nvCxnSpPr>
        <p:spPr>
          <a:xfrm>
            <a:off x="4498287" y="3530512"/>
            <a:ext cx="2579446" cy="775021"/>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sp>
        <p:nvSpPr>
          <p:cNvPr id="33" name="TextBox 32"/>
          <p:cNvSpPr txBox="1"/>
          <p:nvPr/>
        </p:nvSpPr>
        <p:spPr>
          <a:xfrm>
            <a:off x="4815410" y="716563"/>
            <a:ext cx="634148" cy="300082"/>
          </a:xfrm>
          <a:prstGeom prst="rect">
            <a:avLst/>
          </a:prstGeom>
          <a:noFill/>
        </p:spPr>
        <p:txBody>
          <a:bodyPr wrap="none" rtlCol="0">
            <a:spAutoFit/>
          </a:bodyPr>
          <a:lstStyle/>
          <a:p>
            <a:r>
              <a:rPr lang="en-US" sz="1350" dirty="0"/>
              <a:t>HTTPS</a:t>
            </a:r>
          </a:p>
        </p:txBody>
      </p:sp>
      <p:sp>
        <p:nvSpPr>
          <p:cNvPr id="34" name="TextBox 33"/>
          <p:cNvSpPr txBox="1"/>
          <p:nvPr/>
        </p:nvSpPr>
        <p:spPr>
          <a:xfrm>
            <a:off x="4815410" y="2053453"/>
            <a:ext cx="1238865" cy="300082"/>
          </a:xfrm>
          <a:prstGeom prst="rect">
            <a:avLst/>
          </a:prstGeom>
          <a:noFill/>
        </p:spPr>
        <p:txBody>
          <a:bodyPr wrap="none" rtlCol="0">
            <a:spAutoFit/>
          </a:bodyPr>
          <a:lstStyle/>
          <a:p>
            <a:r>
              <a:rPr lang="en-US" sz="1350" dirty="0"/>
              <a:t>HTTP or TCP/IP</a:t>
            </a:r>
          </a:p>
        </p:txBody>
      </p:sp>
      <p:sp>
        <p:nvSpPr>
          <p:cNvPr id="2" name="TextBox 1"/>
          <p:cNvSpPr txBox="1"/>
          <p:nvPr/>
        </p:nvSpPr>
        <p:spPr>
          <a:xfrm>
            <a:off x="199782" y="471142"/>
            <a:ext cx="2314818" cy="2677656"/>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2800" dirty="0"/>
              <a:t>Facebook doesn’t look like this, so why should science gateways?</a:t>
            </a:r>
          </a:p>
        </p:txBody>
      </p:sp>
      <p:pic>
        <p:nvPicPr>
          <p:cNvPr id="21" name="Picture 20"/>
          <p:cNvPicPr>
            <a:picLocks noChangeAspect="1"/>
          </p:cNvPicPr>
          <p:nvPr/>
        </p:nvPicPr>
        <p:blipFill rotWithShape="1">
          <a:blip r:embed="rId2"/>
          <a:srcRect l="49902"/>
          <a:stretch/>
        </p:blipFill>
        <p:spPr>
          <a:xfrm>
            <a:off x="6951945" y="471143"/>
            <a:ext cx="1770980" cy="2651268"/>
          </a:xfrm>
          <a:prstGeom prst="rect">
            <a:avLst/>
          </a:prstGeom>
        </p:spPr>
      </p:pic>
    </p:spTree>
    <p:extLst>
      <p:ext uri="{BB962C8B-B14F-4D97-AF65-F5344CB8AC3E}">
        <p14:creationId xmlns:p14="http://schemas.microsoft.com/office/powerpoint/2010/main" val="16471981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Challenges for Science Gateways</a:t>
            </a:r>
            <a:endParaRPr lang="en-US" dirty="0"/>
          </a:p>
        </p:txBody>
      </p:sp>
      <p:sp>
        <p:nvSpPr>
          <p:cNvPr id="3" name="Content Placeholder 2"/>
          <p:cNvSpPr>
            <a:spLocks noGrp="1"/>
          </p:cNvSpPr>
          <p:nvPr>
            <p:ph idx="1"/>
          </p:nvPr>
        </p:nvSpPr>
        <p:spPr>
          <a:xfrm>
            <a:off x="457200" y="1085851"/>
            <a:ext cx="8229600" cy="3394472"/>
          </a:xfrm>
        </p:spPr>
        <p:style>
          <a:lnRef idx="2">
            <a:schemeClr val="accent2">
              <a:shade val="50000"/>
            </a:schemeClr>
          </a:lnRef>
          <a:fillRef idx="1">
            <a:schemeClr val="accent2"/>
          </a:fillRef>
          <a:effectRef idx="0">
            <a:schemeClr val="accent2"/>
          </a:effectRef>
          <a:fontRef idx="minor">
            <a:schemeClr val="lt1"/>
          </a:fontRef>
        </p:style>
        <p:txBody>
          <a:bodyPr>
            <a:normAutofit fontScale="92500" lnSpcReduction="20000"/>
          </a:bodyPr>
          <a:lstStyle/>
          <a:p>
            <a:r>
              <a:rPr lang="en-US" dirty="0" smtClean="0"/>
              <a:t>Providing a rich user experience </a:t>
            </a:r>
          </a:p>
          <a:p>
            <a:r>
              <a:rPr lang="en-US" dirty="0" smtClean="0"/>
              <a:t>Defining an API for the application server</a:t>
            </a:r>
          </a:p>
          <a:p>
            <a:r>
              <a:rPr lang="en-US" dirty="0" smtClean="0"/>
              <a:t>Defining the right sub-components for the application server.</a:t>
            </a:r>
          </a:p>
          <a:p>
            <a:r>
              <a:rPr lang="en-US" dirty="0" smtClean="0"/>
              <a:t>Implementing the components, wiring them together correctly.</a:t>
            </a:r>
          </a:p>
          <a:p>
            <a:r>
              <a:rPr lang="en-US" dirty="0" smtClean="0"/>
              <a:t>Supporting multiple gateway tenants</a:t>
            </a:r>
          </a:p>
          <a:p>
            <a:r>
              <a:rPr lang="en-US" dirty="0" smtClean="0"/>
              <a:t>Fault tolerance for components</a:t>
            </a:r>
          </a:p>
          <a:p>
            <a:r>
              <a:rPr lang="en-US" dirty="0" smtClean="0"/>
              <a:t>State management</a:t>
            </a:r>
          </a:p>
          <a:p>
            <a:r>
              <a:rPr lang="en-US" dirty="0" smtClean="0"/>
              <a:t>Continuous delivery</a:t>
            </a:r>
          </a:p>
          <a:p>
            <a:r>
              <a:rPr lang="en-US" dirty="0" smtClean="0"/>
              <a:t>Security management</a:t>
            </a:r>
          </a:p>
          <a:p>
            <a:r>
              <a:rPr lang="en-US" dirty="0" smtClean="0"/>
              <a:t>Supporting full scientific exploratory cycle</a:t>
            </a:r>
            <a:endParaRPr lang="en-US" dirty="0"/>
          </a:p>
        </p:txBody>
      </p:sp>
    </p:spTree>
    <p:extLst>
      <p:ext uri="{BB962C8B-B14F-4D97-AF65-F5344CB8AC3E}">
        <p14:creationId xmlns:p14="http://schemas.microsoft.com/office/powerpoint/2010/main" val="7947277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1628775" y="2571751"/>
            <a:ext cx="5829300" cy="2171699"/>
          </a:xfrm>
        </p:spPr>
        <p:txBody>
          <a:bodyPr>
            <a:normAutofit/>
          </a:bodyPr>
          <a:lstStyle/>
          <a:p>
            <a:r>
              <a:rPr lang="en-US" dirty="0"/>
              <a:t>Goal 1: A</a:t>
            </a:r>
            <a:r>
              <a:rPr lang="en-US" dirty="0" smtClean="0"/>
              <a:t>pply basic distributed computing </a:t>
            </a:r>
            <a:r>
              <a:rPr lang="en-US" dirty="0"/>
              <a:t>concepts </a:t>
            </a:r>
            <a:r>
              <a:rPr lang="en-US" dirty="0" smtClean="0"/>
              <a:t>to </a:t>
            </a:r>
            <a:r>
              <a:rPr lang="en-US" dirty="0"/>
              <a:t>S</a:t>
            </a:r>
            <a:r>
              <a:rPr lang="en-US" dirty="0" smtClean="0"/>
              <a:t>cience </a:t>
            </a:r>
            <a:r>
              <a:rPr lang="en-US" dirty="0"/>
              <a:t>G</a:t>
            </a:r>
            <a:r>
              <a:rPr lang="en-US" dirty="0" smtClean="0"/>
              <a:t>ateways.</a:t>
            </a:r>
            <a:endParaRPr lang="en-US" dirty="0"/>
          </a:p>
        </p:txBody>
      </p:sp>
      <p:pic>
        <p:nvPicPr>
          <p:cNvPr id="6" name="Picture 5"/>
          <p:cNvPicPr>
            <a:picLocks noChangeAspect="1"/>
          </p:cNvPicPr>
          <p:nvPr/>
        </p:nvPicPr>
        <p:blipFill>
          <a:blip r:embed="rId2"/>
          <a:stretch>
            <a:fillRect/>
          </a:stretch>
        </p:blipFill>
        <p:spPr>
          <a:xfrm>
            <a:off x="3028950" y="285750"/>
            <a:ext cx="3143250" cy="2351617"/>
          </a:xfrm>
          <a:prstGeom prst="rect">
            <a:avLst/>
          </a:prstGeom>
        </p:spPr>
      </p:pic>
    </p:spTree>
    <p:extLst>
      <p:ext uri="{BB962C8B-B14F-4D97-AF65-F5344CB8AC3E}">
        <p14:creationId xmlns:p14="http://schemas.microsoft.com/office/powerpoint/2010/main" val="14426693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1657350" y="2800350"/>
            <a:ext cx="5829300" cy="1828800"/>
          </a:xfrm>
        </p:spPr>
        <p:txBody>
          <a:bodyPr>
            <a:normAutofit fontScale="90000"/>
          </a:bodyPr>
          <a:lstStyle/>
          <a:p>
            <a:r>
              <a:rPr lang="en-US" dirty="0"/>
              <a:t>Goal 2: A</a:t>
            </a:r>
            <a:r>
              <a:rPr lang="en-US" dirty="0" smtClean="0"/>
              <a:t>pply new </a:t>
            </a:r>
            <a:r>
              <a:rPr lang="en-US" dirty="0"/>
              <a:t>architectures, methodologies, and </a:t>
            </a:r>
            <a:r>
              <a:rPr lang="en-US" dirty="0" smtClean="0"/>
              <a:t>technologies to Science Gateways: </a:t>
            </a:r>
            <a:r>
              <a:rPr lang="en-US" dirty="0" err="1" smtClean="0"/>
              <a:t>Microservices</a:t>
            </a:r>
            <a:r>
              <a:rPr lang="en-US" dirty="0" smtClean="0"/>
              <a:t>, DevOps</a:t>
            </a:r>
            <a:endParaRPr lang="en-US" dirty="0"/>
          </a:p>
        </p:txBody>
      </p:sp>
      <p:pic>
        <p:nvPicPr>
          <p:cNvPr id="6" name="Picture 5"/>
          <p:cNvPicPr>
            <a:picLocks noChangeAspect="1"/>
          </p:cNvPicPr>
          <p:nvPr/>
        </p:nvPicPr>
        <p:blipFill>
          <a:blip r:embed="rId2"/>
          <a:stretch>
            <a:fillRect/>
          </a:stretch>
        </p:blipFill>
        <p:spPr>
          <a:xfrm>
            <a:off x="2781300" y="171450"/>
            <a:ext cx="3581400" cy="2686050"/>
          </a:xfrm>
          <a:prstGeom prst="rect">
            <a:avLst/>
          </a:prstGeom>
        </p:spPr>
      </p:pic>
    </p:spTree>
    <p:extLst>
      <p:ext uri="{BB962C8B-B14F-4D97-AF65-F5344CB8AC3E}">
        <p14:creationId xmlns:p14="http://schemas.microsoft.com/office/powerpoint/2010/main" val="18536429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1652492" y="2628901"/>
            <a:ext cx="5829300" cy="1831181"/>
          </a:xfrm>
        </p:spPr>
        <p:txBody>
          <a:bodyPr>
            <a:normAutofit/>
          </a:bodyPr>
          <a:lstStyle/>
          <a:p>
            <a:r>
              <a:rPr lang="en-US" dirty="0"/>
              <a:t>Goal 3:  T</a:t>
            </a:r>
            <a:r>
              <a:rPr lang="en-US" dirty="0" smtClean="0"/>
              <a:t>each open </a:t>
            </a:r>
            <a:r>
              <a:rPr lang="en-US" dirty="0"/>
              <a:t>source software </a:t>
            </a:r>
            <a:r>
              <a:rPr lang="en-US" dirty="0" smtClean="0"/>
              <a:t>practices</a:t>
            </a:r>
            <a:endParaRPr lang="en-US" dirty="0"/>
          </a:p>
        </p:txBody>
      </p:sp>
      <p:pic>
        <p:nvPicPr>
          <p:cNvPr id="9" name="Picture 8"/>
          <p:cNvPicPr>
            <a:picLocks noChangeAspect="1"/>
          </p:cNvPicPr>
          <p:nvPr/>
        </p:nvPicPr>
        <p:blipFill>
          <a:blip r:embed="rId2"/>
          <a:stretch>
            <a:fillRect/>
          </a:stretch>
        </p:blipFill>
        <p:spPr>
          <a:xfrm>
            <a:off x="2300031" y="1371600"/>
            <a:ext cx="4615120" cy="1443038"/>
          </a:xfrm>
          <a:prstGeom prst="rect">
            <a:avLst/>
          </a:prstGeom>
        </p:spPr>
      </p:pic>
    </p:spTree>
    <p:extLst>
      <p:ext uri="{BB962C8B-B14F-4D97-AF65-F5344CB8AC3E}">
        <p14:creationId xmlns:p14="http://schemas.microsoft.com/office/powerpoint/2010/main" val="6313734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657350" y="2857500"/>
            <a:ext cx="5829300" cy="1102519"/>
          </a:xfrm>
        </p:spPr>
        <p:txBody>
          <a:bodyPr>
            <a:normAutofit fontScale="90000"/>
          </a:bodyPr>
          <a:lstStyle/>
          <a:p>
            <a:r>
              <a:rPr lang="en-US" dirty="0" smtClean="0"/>
              <a:t>Developing Computational Science Gateways using Apache Airavata</a:t>
            </a:r>
            <a:endParaRPr lang="en-US" dirty="0"/>
          </a:p>
        </p:txBody>
      </p:sp>
      <p:pic>
        <p:nvPicPr>
          <p:cNvPr id="6" name="Shape 78"/>
          <p:cNvPicPr preferRelativeResize="0"/>
          <p:nvPr/>
        </p:nvPicPr>
        <p:blipFill rotWithShape="1">
          <a:blip r:embed="rId2">
            <a:alphaModFix/>
          </a:blip>
          <a:srcRect/>
          <a:stretch/>
        </p:blipFill>
        <p:spPr>
          <a:xfrm>
            <a:off x="1657350" y="800100"/>
            <a:ext cx="5772150" cy="1428750"/>
          </a:xfrm>
          <a:prstGeom prst="rect">
            <a:avLst/>
          </a:prstGeom>
          <a:noFill/>
          <a:ln>
            <a:noFill/>
          </a:ln>
        </p:spPr>
      </p:pic>
    </p:spTree>
    <p:extLst>
      <p:ext uri="{BB962C8B-B14F-4D97-AF65-F5344CB8AC3E}">
        <p14:creationId xmlns:p14="http://schemas.microsoft.com/office/powerpoint/2010/main" val="680074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Apache </a:t>
            </a:r>
            <a:r>
              <a:rPr lang="en-US" dirty="0" err="1" smtClean="0"/>
              <a:t>Airavata</a:t>
            </a:r>
            <a:r>
              <a:rPr lang="en-US" dirty="0" smtClean="0"/>
              <a:t>?</a:t>
            </a:r>
            <a:endParaRPr lang="en-US" dirty="0"/>
          </a:p>
        </p:txBody>
      </p:sp>
      <p:sp>
        <p:nvSpPr>
          <p:cNvPr id="152" name="Shape 152"/>
          <p:cNvSpPr txBox="1">
            <a:spLocks noGrp="1"/>
          </p:cNvSpPr>
          <p:nvPr>
            <p:ph sz="half" idx="1"/>
          </p:nvPr>
        </p:nvSpPr>
        <p:spPr>
          <a:xfrm>
            <a:off x="457200" y="1074604"/>
            <a:ext cx="8229599" cy="2468696"/>
          </a:xfrm>
          <a:prstGeom prst="rect">
            <a:avLst/>
          </a:prstGeom>
          <a:noFill/>
          <a:ln>
            <a:noFill/>
          </a:ln>
        </p:spPr>
        <p:txBody>
          <a:bodyPr vert="horz" lIns="68569" tIns="34275" rIns="68569" bIns="34275" rtlCol="0" anchor="t" anchorCtr="0">
            <a:normAutofit fontScale="92500" lnSpcReduction="20000"/>
          </a:bodyPr>
          <a:lstStyle/>
          <a:p>
            <a:pPr>
              <a:spcBef>
                <a:spcPts val="360"/>
              </a:spcBef>
              <a:buClr>
                <a:schemeClr val="dk1"/>
              </a:buClr>
              <a:buSzPct val="109848"/>
            </a:pPr>
            <a:r>
              <a:rPr lang="en-US" b="0" i="0" u="none" strike="noStrike" cap="none" baseline="0" dirty="0" smtClean="0">
                <a:solidFill>
                  <a:schemeClr val="dk2"/>
                </a:solidFill>
                <a:latin typeface="Calibri"/>
                <a:ea typeface="Calibri"/>
                <a:cs typeface="Calibri"/>
                <a:sym typeface="Calibri"/>
                <a:rtl val="0"/>
              </a:rPr>
              <a:t>Open</a:t>
            </a:r>
            <a:r>
              <a:rPr lang="en-US" b="0" i="0" u="none" strike="noStrike" cap="none" dirty="0" smtClean="0">
                <a:solidFill>
                  <a:schemeClr val="dk2"/>
                </a:solidFill>
                <a:latin typeface="Calibri"/>
                <a:ea typeface="Calibri"/>
                <a:cs typeface="Calibri"/>
                <a:sym typeface="Calibri"/>
                <a:rtl val="0"/>
              </a:rPr>
              <a:t> source middleware to support Science Gateways</a:t>
            </a:r>
            <a:endParaRPr lang="en-US" b="0" i="0" u="none" strike="noStrike" cap="none" baseline="0" dirty="0">
              <a:solidFill>
                <a:schemeClr val="dk2"/>
              </a:solidFill>
              <a:latin typeface="Calibri"/>
              <a:ea typeface="Calibri"/>
              <a:cs typeface="Calibri"/>
              <a:sym typeface="Calibri"/>
              <a:rtl val="0"/>
            </a:endParaRPr>
          </a:p>
          <a:p>
            <a:pPr lvl="1">
              <a:spcBef>
                <a:spcPts val="420"/>
              </a:spcBef>
              <a:buClr>
                <a:schemeClr val="dk1"/>
              </a:buClr>
              <a:buSzPct val="108974"/>
              <a:buFont typeface="Arial"/>
              <a:buChar char="•"/>
            </a:pPr>
            <a:r>
              <a:rPr lang="en-US" b="0" i="0" u="none" strike="noStrike" cap="none" baseline="0" dirty="0">
                <a:solidFill>
                  <a:schemeClr val="dk2"/>
                </a:solidFill>
                <a:latin typeface="Calibri"/>
                <a:ea typeface="Calibri"/>
                <a:cs typeface="Calibri"/>
                <a:sym typeface="Calibri"/>
                <a:rtl val="0"/>
              </a:rPr>
              <a:t>Compose, manage, execute, and </a:t>
            </a:r>
            <a:r>
              <a:rPr lang="en-US" b="0" i="0" u="none" strike="noStrike" cap="none" baseline="0" dirty="0" smtClean="0">
                <a:solidFill>
                  <a:schemeClr val="dk2"/>
                </a:solidFill>
                <a:latin typeface="Calibri"/>
                <a:ea typeface="Calibri"/>
                <a:cs typeface="Calibri"/>
                <a:sym typeface="Calibri"/>
                <a:rtl val="0"/>
              </a:rPr>
              <a:t>monitor distributed, </a:t>
            </a:r>
            <a:r>
              <a:rPr lang="en-US" b="0" i="0" u="none" strike="noStrike" cap="none" baseline="0" dirty="0">
                <a:solidFill>
                  <a:schemeClr val="dk2"/>
                </a:solidFill>
                <a:latin typeface="Calibri"/>
                <a:ea typeface="Calibri"/>
                <a:cs typeface="Calibri"/>
                <a:sym typeface="Calibri"/>
                <a:rtl val="0"/>
              </a:rPr>
              <a:t>computational workflows</a:t>
            </a:r>
          </a:p>
          <a:p>
            <a:pPr lvl="1">
              <a:spcBef>
                <a:spcPts val="420"/>
              </a:spcBef>
              <a:buClr>
                <a:schemeClr val="dk1"/>
              </a:buClr>
              <a:buSzPct val="108974"/>
              <a:buFont typeface="Arial"/>
              <a:buChar char="•"/>
            </a:pPr>
            <a:r>
              <a:rPr lang="en-US" b="0" i="0" u="none" strike="noStrike" cap="none" baseline="0" dirty="0">
                <a:solidFill>
                  <a:schemeClr val="dk2"/>
                </a:solidFill>
                <a:latin typeface="Calibri"/>
                <a:ea typeface="Calibri"/>
                <a:cs typeface="Calibri"/>
                <a:sym typeface="Calibri"/>
                <a:rtl val="0"/>
              </a:rPr>
              <a:t>Wrap legacy command line scientific applications with Web services.</a:t>
            </a:r>
          </a:p>
          <a:p>
            <a:pPr lvl="1">
              <a:spcBef>
                <a:spcPts val="420"/>
              </a:spcBef>
              <a:buClr>
                <a:schemeClr val="dk1"/>
              </a:buClr>
              <a:buSzPct val="108974"/>
              <a:buFont typeface="Arial"/>
              <a:buChar char="•"/>
            </a:pPr>
            <a:r>
              <a:rPr lang="en-US" b="0" i="0" u="none" strike="noStrike" cap="none" baseline="0" dirty="0">
                <a:solidFill>
                  <a:schemeClr val="dk2"/>
                </a:solidFill>
                <a:latin typeface="Calibri"/>
                <a:ea typeface="Calibri"/>
                <a:cs typeface="Calibri"/>
                <a:sym typeface="Calibri"/>
                <a:rtl val="0"/>
              </a:rPr>
              <a:t>Run jobs on computational resources ranging from local resources to computational grids and </a:t>
            </a:r>
            <a:r>
              <a:rPr lang="en-US" b="0" i="0" u="none" strike="noStrike" cap="none" baseline="0" dirty="0" smtClean="0">
                <a:solidFill>
                  <a:schemeClr val="dk2"/>
                </a:solidFill>
                <a:latin typeface="Calibri"/>
                <a:ea typeface="Calibri"/>
                <a:cs typeface="Calibri"/>
                <a:sym typeface="Calibri"/>
                <a:rtl val="0"/>
              </a:rPr>
              <a:t>clouds</a:t>
            </a:r>
          </a:p>
          <a:p>
            <a:pPr lvl="1">
              <a:spcBef>
                <a:spcPts val="420"/>
              </a:spcBef>
              <a:buClr>
                <a:schemeClr val="dk1"/>
              </a:buClr>
              <a:buSzPct val="108974"/>
              <a:buFont typeface="Arial"/>
              <a:buChar char="•"/>
            </a:pPr>
            <a:r>
              <a:rPr lang="en-US" dirty="0" smtClean="0">
                <a:solidFill>
                  <a:schemeClr val="dk2"/>
                </a:solidFill>
                <a:latin typeface="Calibri"/>
                <a:ea typeface="Calibri"/>
                <a:cs typeface="Calibri"/>
                <a:sym typeface="Calibri"/>
                <a:rtl val="0"/>
              </a:rPr>
              <a:t>Record, preserve, search, and share metadata about </a:t>
            </a:r>
            <a:r>
              <a:rPr lang="en-US" smtClean="0">
                <a:solidFill>
                  <a:schemeClr val="dk2"/>
                </a:solidFill>
                <a:latin typeface="Calibri"/>
                <a:ea typeface="Calibri"/>
                <a:cs typeface="Calibri"/>
                <a:sym typeface="Calibri"/>
                <a:rtl val="0"/>
              </a:rPr>
              <a:t>computational experiments</a:t>
            </a:r>
            <a:endParaRPr lang="en-US" b="0" i="0" u="none" strike="noStrike" cap="none" baseline="0" dirty="0" smtClean="0">
              <a:solidFill>
                <a:schemeClr val="dk2"/>
              </a:solidFill>
              <a:latin typeface="Calibri"/>
              <a:ea typeface="Calibri"/>
              <a:cs typeface="Calibri"/>
              <a:sym typeface="Calibri"/>
              <a:rtl val="0"/>
            </a:endParaRPr>
          </a:p>
          <a:p>
            <a:pPr indent="-214313">
              <a:spcBef>
                <a:spcPts val="420"/>
              </a:spcBef>
              <a:buClr>
                <a:schemeClr val="dk1"/>
              </a:buClr>
              <a:buSzPct val="108974"/>
            </a:pPr>
            <a:r>
              <a:rPr lang="en-US" dirty="0" smtClean="0">
                <a:solidFill>
                  <a:schemeClr val="dk2"/>
                </a:solidFill>
                <a:latin typeface="Calibri"/>
                <a:ea typeface="Calibri"/>
                <a:cs typeface="Calibri"/>
                <a:sym typeface="Calibri"/>
                <a:rtl val="0"/>
              </a:rPr>
              <a:t>Hosted version of Apache Airavata provides multi-tenanted Platform as a Service.</a:t>
            </a:r>
          </a:p>
          <a:p>
            <a:pPr lvl="1">
              <a:spcBef>
                <a:spcPts val="420"/>
              </a:spcBef>
              <a:buClr>
                <a:schemeClr val="dk1"/>
              </a:buClr>
              <a:buSzPct val="108974"/>
            </a:pPr>
            <a:r>
              <a:rPr lang="en-US" b="0" i="0" u="none" strike="noStrike" cap="none" baseline="0" dirty="0" smtClean="0">
                <a:solidFill>
                  <a:schemeClr val="dk2"/>
                </a:solidFill>
                <a:latin typeface="Calibri"/>
                <a:ea typeface="Calibri"/>
                <a:cs typeface="Calibri"/>
                <a:sym typeface="Calibri"/>
                <a:rtl val="0"/>
              </a:rPr>
              <a:t>SciGaP</a:t>
            </a:r>
          </a:p>
        </p:txBody>
      </p:sp>
      <p:pic>
        <p:nvPicPr>
          <p:cNvPr id="6" name="Shape 78"/>
          <p:cNvPicPr preferRelativeResize="0"/>
          <p:nvPr/>
        </p:nvPicPr>
        <p:blipFill rotWithShape="1">
          <a:blip r:embed="rId3">
            <a:alphaModFix/>
          </a:blip>
          <a:srcRect/>
          <a:stretch/>
        </p:blipFill>
        <p:spPr>
          <a:xfrm>
            <a:off x="2328861" y="3790950"/>
            <a:ext cx="4486275" cy="1123950"/>
          </a:xfrm>
          <a:prstGeom prst="rect">
            <a:avLst/>
          </a:prstGeom>
          <a:noFill/>
          <a:ln>
            <a:noFill/>
          </a:ln>
        </p:spPr>
      </p:pic>
    </p:spTree>
    <p:extLst>
      <p:ext uri="{BB962C8B-B14F-4D97-AF65-F5344CB8AC3E}">
        <p14:creationId xmlns:p14="http://schemas.microsoft.com/office/powerpoint/2010/main" val="3849782975"/>
      </p:ext>
    </p:extLst>
  </p:cSld>
  <p:clrMapOvr>
    <a:masterClrMapping/>
  </p:clrMapOvr>
  <p:transition spd="slow" advClick="0">
    <p:cut/>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485900" y="47625"/>
            <a:ext cx="6172200" cy="665012"/>
          </a:xfrm>
        </p:spPr>
        <p:txBody>
          <a:bodyPr/>
          <a:lstStyle/>
          <a:p>
            <a:r>
              <a:rPr lang="en-US" dirty="0" smtClean="0"/>
              <a:t>Airavata Components </a:t>
            </a:r>
            <a:endParaRPr lang="en-US" dirty="0"/>
          </a:p>
        </p:txBody>
      </p:sp>
      <p:pic>
        <p:nvPicPr>
          <p:cNvPr id="4" name="Picture 3" descr="Airavata Component Diagram.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3023" y="766131"/>
            <a:ext cx="7446577" cy="4063977"/>
          </a:xfrm>
          <a:prstGeom prst="rect">
            <a:avLst/>
          </a:prstGeom>
        </p:spPr>
      </p:pic>
    </p:spTree>
    <p:extLst>
      <p:ext uri="{BB962C8B-B14F-4D97-AF65-F5344CB8AC3E}">
        <p14:creationId xmlns:p14="http://schemas.microsoft.com/office/powerpoint/2010/main" val="2677435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iGaPVision.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800" y="1047750"/>
            <a:ext cx="7543799" cy="3837743"/>
          </a:xfrm>
          <a:prstGeom prst="rect">
            <a:avLst/>
          </a:prstGeom>
        </p:spPr>
      </p:pic>
      <p:sp>
        <p:nvSpPr>
          <p:cNvPr id="5" name="Title 4"/>
          <p:cNvSpPr>
            <a:spLocks noGrp="1"/>
          </p:cNvSpPr>
          <p:nvPr>
            <p:ph type="title"/>
          </p:nvPr>
        </p:nvSpPr>
        <p:spPr>
          <a:xfrm>
            <a:off x="1485900" y="127896"/>
            <a:ext cx="6172200" cy="770018"/>
          </a:xfrm>
        </p:spPr>
        <p:txBody>
          <a:bodyPr/>
          <a:lstStyle/>
          <a:p>
            <a:r>
              <a:rPr lang="en-US" dirty="0" smtClean="0"/>
              <a:t>Airavata as a Service: SciGaP</a:t>
            </a:r>
            <a:endParaRPr lang="en-US" dirty="0"/>
          </a:p>
        </p:txBody>
      </p:sp>
    </p:spTree>
    <p:extLst>
      <p:ext uri="{BB962C8B-B14F-4D97-AF65-F5344CB8AC3E}">
        <p14:creationId xmlns:p14="http://schemas.microsoft.com/office/powerpoint/2010/main" val="2140925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B649 Special Topics Course: Fall </a:t>
            </a:r>
            <a:r>
              <a:rPr lang="en-US" dirty="0" smtClean="0"/>
              <a:t>2017</a:t>
            </a:r>
            <a:endParaRPr lang="en-US" dirty="0"/>
          </a:p>
        </p:txBody>
      </p:sp>
      <p:sp>
        <p:nvSpPr>
          <p:cNvPr id="4" name="Subtitle 3"/>
          <p:cNvSpPr>
            <a:spLocks noGrp="1"/>
          </p:cNvSpPr>
          <p:nvPr>
            <p:ph idx="1"/>
          </p:nvPr>
        </p:nvSpPr>
        <p:spPr/>
        <p:txBody>
          <a:bodyPr>
            <a:normAutofit/>
          </a:bodyPr>
          <a:lstStyle/>
          <a:p>
            <a:r>
              <a:rPr lang="en-US" dirty="0" smtClean="0"/>
              <a:t>For syllabus information and presentation material, see the course website</a:t>
            </a:r>
          </a:p>
          <a:p>
            <a:pPr lvl="1"/>
            <a:r>
              <a:rPr lang="en-US" dirty="0" smtClean="0">
                <a:hlinkClick r:id="rId2"/>
              </a:rPr>
              <a:t>http</a:t>
            </a:r>
            <a:r>
              <a:rPr lang="en-US" dirty="0" smtClean="0">
                <a:hlinkClick r:id="rId2"/>
              </a:rPr>
              <a:t>://</a:t>
            </a:r>
            <a:r>
              <a:rPr lang="en-US" dirty="0" smtClean="0">
                <a:hlinkClick r:id="rId2"/>
              </a:rPr>
              <a:t>courses.airavata.org</a:t>
            </a:r>
            <a:endParaRPr lang="en-US" dirty="0" smtClean="0"/>
          </a:p>
          <a:p>
            <a:r>
              <a:rPr lang="en-US" dirty="0" smtClean="0"/>
              <a:t>For project assignments and other communications, use Canvas</a:t>
            </a:r>
            <a:endParaRPr lang="en-US" dirty="0" smtClean="0"/>
          </a:p>
          <a:p>
            <a:endParaRPr lang="en-US" dirty="0" smtClean="0"/>
          </a:p>
        </p:txBody>
      </p:sp>
    </p:spTree>
    <p:extLst>
      <p:ext uri="{BB962C8B-B14F-4D97-AF65-F5344CB8AC3E}">
        <p14:creationId xmlns:p14="http://schemas.microsoft.com/office/powerpoint/2010/main" val="19245935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Structure of the Course</a:t>
            </a:r>
            <a:endParaRPr lang="en-US" dirty="0"/>
          </a:p>
        </p:txBody>
      </p:sp>
      <p:sp>
        <p:nvSpPr>
          <p:cNvPr id="3" name="Content Placeholder 2"/>
          <p:cNvSpPr>
            <a:spLocks noGrp="1"/>
          </p:cNvSpPr>
          <p:nvPr>
            <p:ph idx="1"/>
          </p:nvPr>
        </p:nvSpPr>
        <p:spPr>
          <a:xfrm>
            <a:off x="228600" y="1063229"/>
            <a:ext cx="8686800" cy="3394472"/>
          </a:xfrm>
        </p:spPr>
        <p:style>
          <a:lnRef idx="2">
            <a:schemeClr val="accent2">
              <a:shade val="50000"/>
            </a:schemeClr>
          </a:lnRef>
          <a:fillRef idx="1">
            <a:schemeClr val="accent2"/>
          </a:fillRef>
          <a:effectRef idx="0">
            <a:schemeClr val="accent2"/>
          </a:effectRef>
          <a:fontRef idx="minor">
            <a:schemeClr val="lt1"/>
          </a:fontRef>
        </p:style>
        <p:txBody>
          <a:bodyPr>
            <a:normAutofit/>
          </a:bodyPr>
          <a:lstStyle/>
          <a:p>
            <a:r>
              <a:rPr lang="en-US" dirty="0" smtClean="0"/>
              <a:t>All students work individually</a:t>
            </a:r>
          </a:p>
          <a:p>
            <a:r>
              <a:rPr lang="en-US" dirty="0" smtClean="0"/>
              <a:t>80% of your grade is from homework submissions </a:t>
            </a:r>
          </a:p>
          <a:p>
            <a:r>
              <a:rPr lang="en-US" dirty="0" smtClean="0"/>
              <a:t>20% comes from mid-term and final presentations and reports</a:t>
            </a:r>
          </a:p>
          <a:p>
            <a:r>
              <a:rPr lang="en-US" dirty="0" smtClean="0"/>
              <a:t>Everyone will have a </a:t>
            </a:r>
            <a:r>
              <a:rPr lang="en-US" dirty="0" err="1" smtClean="0"/>
              <a:t>github</a:t>
            </a:r>
            <a:r>
              <a:rPr lang="en-US" dirty="0"/>
              <a:t> repository within the </a:t>
            </a:r>
            <a:r>
              <a:rPr lang="en-US" dirty="0">
                <a:hlinkClick r:id="rId2"/>
              </a:rPr>
              <a:t>https://</a:t>
            </a:r>
            <a:r>
              <a:rPr lang="en-US" dirty="0" smtClean="0">
                <a:hlinkClick r:id="rId2"/>
              </a:rPr>
              <a:t>github.com/airavata-courses</a:t>
            </a:r>
            <a:r>
              <a:rPr lang="en-US" dirty="0" smtClean="0"/>
              <a:t> organization</a:t>
            </a:r>
          </a:p>
          <a:p>
            <a:r>
              <a:rPr lang="en-US" dirty="0" smtClean="0"/>
              <a:t>See the syllabus (</a:t>
            </a:r>
            <a:r>
              <a:rPr lang="en-US" dirty="0" err="1" smtClean="0"/>
              <a:t>courses.airavata.org</a:t>
            </a:r>
            <a:r>
              <a:rPr lang="en-US" dirty="0" smtClean="0"/>
              <a:t>) for more details</a:t>
            </a:r>
          </a:p>
          <a:p>
            <a:r>
              <a:rPr lang="en-US" dirty="0" smtClean="0"/>
              <a:t>We will provide you with Jetstream accounts that can be used to create VMs for running your services.</a:t>
            </a:r>
          </a:p>
        </p:txBody>
      </p:sp>
      <p:sp>
        <p:nvSpPr>
          <p:cNvPr id="4" name="TextBox 3"/>
          <p:cNvSpPr txBox="1"/>
          <p:nvPr/>
        </p:nvSpPr>
        <p:spPr>
          <a:xfrm>
            <a:off x="2984739" y="4629150"/>
            <a:ext cx="3218573" cy="415498"/>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sz="2100" dirty="0"/>
              <a:t>http://</a:t>
            </a:r>
            <a:r>
              <a:rPr lang="en-US" sz="2100" dirty="0" err="1"/>
              <a:t>courses.airavata.org</a:t>
            </a:r>
            <a:r>
              <a:rPr lang="en-US" sz="2100" dirty="0"/>
              <a:t>/</a:t>
            </a:r>
          </a:p>
        </p:txBody>
      </p:sp>
    </p:spTree>
    <p:extLst>
      <p:ext uri="{BB962C8B-B14F-4D97-AF65-F5344CB8AC3E}">
        <p14:creationId xmlns:p14="http://schemas.microsoft.com/office/powerpoint/2010/main" val="20058393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 Grading</a:t>
            </a:r>
            <a:endParaRPr lang="en-US" dirty="0"/>
          </a:p>
        </p:txBody>
      </p:sp>
      <p:sp>
        <p:nvSpPr>
          <p:cNvPr id="3" name="Content Placeholder 2"/>
          <p:cNvSpPr>
            <a:spLocks noGrp="1"/>
          </p:cNvSpPr>
          <p:nvPr>
            <p:ph idx="1"/>
          </p:nvPr>
        </p:nvSpPr>
        <p:spPr>
          <a:xfrm>
            <a:off x="457200" y="1200150"/>
            <a:ext cx="8229600" cy="3733799"/>
          </a:xfrm>
        </p:spPr>
        <p:style>
          <a:lnRef idx="2">
            <a:schemeClr val="accent2">
              <a:shade val="50000"/>
            </a:schemeClr>
          </a:lnRef>
          <a:fillRef idx="1">
            <a:schemeClr val="accent2"/>
          </a:fillRef>
          <a:effectRef idx="0">
            <a:schemeClr val="accent2"/>
          </a:effectRef>
          <a:fontRef idx="minor">
            <a:schemeClr val="lt1"/>
          </a:fontRef>
        </p:style>
        <p:txBody>
          <a:bodyPr>
            <a:normAutofit fontScale="70000" lnSpcReduction="20000"/>
          </a:bodyPr>
          <a:lstStyle/>
          <a:p>
            <a:r>
              <a:rPr lang="en-US" dirty="0" smtClean="0"/>
              <a:t>Each project is assigned for 2 weeks and worth 10 points</a:t>
            </a:r>
          </a:p>
          <a:p>
            <a:pPr lvl="1"/>
            <a:r>
              <a:rPr lang="en-US" dirty="0" smtClean="0"/>
              <a:t>8 assignments</a:t>
            </a:r>
          </a:p>
          <a:p>
            <a:r>
              <a:rPr lang="en-US" dirty="0" smtClean="0"/>
              <a:t>You get 8 points for your submission and 2 points for peer reviewing 2 other submissions</a:t>
            </a:r>
          </a:p>
          <a:p>
            <a:r>
              <a:rPr lang="en-US" dirty="0" smtClean="0"/>
              <a:t>For each assignment</a:t>
            </a:r>
          </a:p>
          <a:p>
            <a:pPr lvl="1"/>
            <a:r>
              <a:rPr lang="en-US" dirty="0" smtClean="0"/>
              <a:t>Week 1: You must submit your project by Monday midnight of the first week</a:t>
            </a:r>
          </a:p>
          <a:p>
            <a:pPr lvl="1"/>
            <a:r>
              <a:rPr lang="en-US" dirty="0" smtClean="0"/>
              <a:t>Week 2: Peer reviewers are assigned on Tuesday and must complete by Monday midnight of second week</a:t>
            </a:r>
          </a:p>
          <a:p>
            <a:pPr lvl="2"/>
            <a:r>
              <a:rPr lang="en-US" dirty="0" smtClean="0"/>
              <a:t>Decision: each peer either approves or disapproves the submission</a:t>
            </a:r>
          </a:p>
          <a:p>
            <a:pPr lvl="2"/>
            <a:r>
              <a:rPr lang="en-US" dirty="0" smtClean="0"/>
              <a:t>At least one approval is needed before the GAs will grade</a:t>
            </a:r>
          </a:p>
          <a:p>
            <a:pPr lvl="2"/>
            <a:r>
              <a:rPr lang="en-US" dirty="0" smtClean="0"/>
              <a:t>Use GitHub issues for peer reviews and approvals</a:t>
            </a:r>
          </a:p>
          <a:p>
            <a:r>
              <a:rPr lang="en-US" dirty="0" smtClean="0"/>
              <a:t>Tuesday of Week 2: course GAs start grading all approved assignments</a:t>
            </a:r>
          </a:p>
          <a:p>
            <a:r>
              <a:rPr lang="en-US" dirty="0" smtClean="0"/>
              <a:t>If the grader executes the assignment, the submitter gets 8 points and the peer reviewers each get 1 point</a:t>
            </a:r>
          </a:p>
          <a:p>
            <a:pPr lvl="1"/>
            <a:r>
              <a:rPr lang="en-US" dirty="0" smtClean="0"/>
              <a:t>If not, the submitter loses 8 points and the approving reviewers lose 1 point</a:t>
            </a:r>
          </a:p>
          <a:p>
            <a:r>
              <a:rPr lang="en-US" dirty="0" smtClean="0"/>
              <a:t>Peer reviewers who disapprove an assignment get their points</a:t>
            </a:r>
          </a:p>
        </p:txBody>
      </p:sp>
    </p:spTree>
    <p:extLst>
      <p:ext uri="{BB962C8B-B14F-4D97-AF65-F5344CB8AC3E}">
        <p14:creationId xmlns:p14="http://schemas.microsoft.com/office/powerpoint/2010/main" val="9439337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11902" t="9816" r="11792" b="14445"/>
          <a:stretch/>
        </p:blipFill>
        <p:spPr>
          <a:xfrm>
            <a:off x="0" y="123695"/>
            <a:ext cx="5754757" cy="5029200"/>
          </a:xfrm>
          <a:prstGeom prst="rect">
            <a:avLst/>
          </a:prstGeom>
        </p:spPr>
      </p:pic>
      <p:sp>
        <p:nvSpPr>
          <p:cNvPr id="2" name="TextBox 1"/>
          <p:cNvSpPr txBox="1"/>
          <p:nvPr/>
        </p:nvSpPr>
        <p:spPr>
          <a:xfrm>
            <a:off x="5754757" y="2386526"/>
            <a:ext cx="3104276" cy="830997"/>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2400" dirty="0" smtClean="0"/>
              <a:t>Learning occurs outside the classroom.</a:t>
            </a:r>
            <a:endParaRPr lang="en-US" sz="2400" dirty="0"/>
          </a:p>
        </p:txBody>
      </p:sp>
    </p:spTree>
    <p:extLst>
      <p:ext uri="{BB962C8B-B14F-4D97-AF65-F5344CB8AC3E}">
        <p14:creationId xmlns:p14="http://schemas.microsoft.com/office/powerpoint/2010/main" val="12329367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6002" t="32222"/>
          <a:stretch/>
        </p:blipFill>
        <p:spPr>
          <a:xfrm>
            <a:off x="569354" y="629954"/>
            <a:ext cx="7497381" cy="4380196"/>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4859" y="361950"/>
            <a:ext cx="6801020" cy="361950"/>
          </a:xfrm>
          <a:prstGeom prst="rect">
            <a:avLst/>
          </a:prstGeom>
        </p:spPr>
      </p:pic>
    </p:spTree>
    <p:extLst>
      <p:ext uri="{BB962C8B-B14F-4D97-AF65-F5344CB8AC3E}">
        <p14:creationId xmlns:p14="http://schemas.microsoft.com/office/powerpoint/2010/main" val="8974574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What You Need to Do Before Thursday</a:t>
            </a:r>
            <a:endParaRPr lang="en-US" dirty="0"/>
          </a:p>
        </p:txBody>
      </p:sp>
      <p:sp>
        <p:nvSpPr>
          <p:cNvPr id="4" name="Content Placeholder 3"/>
          <p:cNvSpPr>
            <a:spLocks noGrp="1"/>
          </p:cNvSpPr>
          <p:nvPr>
            <p:ph idx="1"/>
          </p:nvPr>
        </p:nvSpPr>
        <p:spPr/>
        <p:style>
          <a:lnRef idx="2">
            <a:schemeClr val="accent1">
              <a:shade val="50000"/>
            </a:schemeClr>
          </a:lnRef>
          <a:fillRef idx="1">
            <a:schemeClr val="accent1"/>
          </a:fillRef>
          <a:effectRef idx="0">
            <a:schemeClr val="accent1"/>
          </a:effectRef>
          <a:fontRef idx="minor">
            <a:schemeClr val="lt1"/>
          </a:fontRef>
        </p:style>
        <p:txBody>
          <a:bodyPr/>
          <a:lstStyle/>
          <a:p>
            <a:r>
              <a:rPr lang="en-US" dirty="0" smtClean="0"/>
              <a:t>Create a GitHub account if you don’t have one</a:t>
            </a:r>
          </a:p>
          <a:p>
            <a:r>
              <a:rPr lang="en-US" dirty="0" smtClean="0"/>
              <a:t>Send us your GitHub user name so that we can add you to the Airavata Courses GitHub organization</a:t>
            </a:r>
          </a:p>
          <a:p>
            <a:r>
              <a:rPr lang="en-US" dirty="0"/>
              <a:t>Go to </a:t>
            </a:r>
            <a:r>
              <a:rPr lang="en-US" dirty="0">
                <a:hlinkClick r:id="rId2"/>
              </a:rPr>
              <a:t>https://portal.xsede.org</a:t>
            </a:r>
            <a:r>
              <a:rPr lang="en-US" dirty="0" smtClean="0">
                <a:hlinkClick r:id="rId2"/>
              </a:rPr>
              <a:t>/</a:t>
            </a:r>
            <a:r>
              <a:rPr lang="en-US" dirty="0" smtClean="0"/>
              <a:t> and create an account</a:t>
            </a:r>
          </a:p>
          <a:p>
            <a:pPr lvl="1"/>
            <a:r>
              <a:rPr lang="en-US" dirty="0" smtClean="0"/>
              <a:t>Send us your user name</a:t>
            </a:r>
          </a:p>
          <a:p>
            <a:r>
              <a:rPr lang="en-US" dirty="0" smtClean="0"/>
              <a:t>If possible, please make these user names consistent with your IU network ID.</a:t>
            </a:r>
          </a:p>
          <a:p>
            <a:r>
              <a:rPr lang="en-US" dirty="0" smtClean="0"/>
              <a:t>Submit this through Canvas (0-point assignment)</a:t>
            </a:r>
          </a:p>
          <a:p>
            <a:endParaRPr lang="en-US" dirty="0"/>
          </a:p>
        </p:txBody>
      </p:sp>
    </p:spTree>
    <p:extLst>
      <p:ext uri="{BB962C8B-B14F-4D97-AF65-F5344CB8AC3E}">
        <p14:creationId xmlns:p14="http://schemas.microsoft.com/office/powerpoint/2010/main" val="12224662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mtClean="0"/>
              <a:t>More Information</a:t>
            </a:r>
            <a:endParaRPr lang="en-US" dirty="0"/>
          </a:p>
        </p:txBody>
      </p:sp>
      <p:sp>
        <p:nvSpPr>
          <p:cNvPr id="5" name="Content Placeholder 4"/>
          <p:cNvSpPr>
            <a:spLocks noGrp="1"/>
          </p:cNvSpPr>
          <p:nvPr>
            <p:ph idx="1"/>
          </p:nvPr>
        </p:nvSpPr>
        <p:spPr/>
        <p:txBody>
          <a:bodyPr>
            <a:normAutofit/>
          </a:bodyPr>
          <a:lstStyle/>
          <a:p>
            <a:r>
              <a:rPr lang="en-US" dirty="0" smtClean="0"/>
              <a:t>Contact:</a:t>
            </a:r>
          </a:p>
          <a:p>
            <a:pPr lvl="1"/>
            <a:r>
              <a:rPr lang="en-US" dirty="0" smtClean="0">
                <a:hlinkClick r:id="rId2"/>
              </a:rPr>
              <a:t>marpierc@iu.edu</a:t>
            </a:r>
            <a:r>
              <a:rPr lang="en-US" dirty="0" smtClean="0"/>
              <a:t>, </a:t>
            </a:r>
            <a:r>
              <a:rPr lang="en-US" dirty="0" smtClean="0">
                <a:hlinkClick r:id="rId3"/>
              </a:rPr>
              <a:t>smarru@iu.edu</a:t>
            </a:r>
            <a:r>
              <a:rPr lang="en-US" dirty="0" smtClean="0"/>
              <a:t> </a:t>
            </a:r>
          </a:p>
          <a:p>
            <a:pPr lvl="1"/>
            <a:r>
              <a:rPr lang="en-US" dirty="0" smtClean="0"/>
              <a:t>Join </a:t>
            </a:r>
            <a:r>
              <a:rPr lang="en-US" dirty="0" smtClean="0">
                <a:hlinkClick r:id="rId4"/>
              </a:rPr>
              <a:t>dev@airavata.apache.org</a:t>
            </a:r>
            <a:r>
              <a:rPr lang="en-US" dirty="0" smtClean="0"/>
              <a:t>, </a:t>
            </a:r>
            <a:r>
              <a:rPr lang="en-US" dirty="0" smtClean="0">
                <a:hlinkClick r:id="rId5"/>
              </a:rPr>
              <a:t>users@airavata.apache.org</a:t>
            </a:r>
            <a:r>
              <a:rPr lang="en-US" dirty="0" smtClean="0"/>
              <a:t>, </a:t>
            </a:r>
            <a:r>
              <a:rPr lang="en-US" dirty="0" smtClean="0">
                <a:hlinkClick r:id="rId6"/>
              </a:rPr>
              <a:t>architecture@airavata.apache.org</a:t>
            </a:r>
            <a:r>
              <a:rPr lang="en-US" dirty="0" smtClean="0"/>
              <a:t> </a:t>
            </a:r>
          </a:p>
          <a:p>
            <a:r>
              <a:rPr lang="en-US" dirty="0" smtClean="0"/>
              <a:t>Websites:</a:t>
            </a:r>
          </a:p>
          <a:p>
            <a:pPr lvl="1"/>
            <a:r>
              <a:rPr lang="en-US" dirty="0" smtClean="0"/>
              <a:t>Apache Airavata: </a:t>
            </a:r>
            <a:r>
              <a:rPr lang="en-US" dirty="0" smtClean="0">
                <a:hlinkClick r:id="rId7"/>
              </a:rPr>
              <a:t>http://airavata.apache.org</a:t>
            </a:r>
            <a:r>
              <a:rPr lang="en-US" dirty="0" smtClean="0"/>
              <a:t> </a:t>
            </a:r>
          </a:p>
        </p:txBody>
      </p:sp>
    </p:spTree>
    <p:extLst>
      <p:ext uri="{BB962C8B-B14F-4D97-AF65-F5344CB8AC3E}">
        <p14:creationId xmlns:p14="http://schemas.microsoft.com/office/powerpoint/2010/main" val="18722480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18287414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SGG Diagram.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01749" y="745630"/>
            <a:ext cx="5303171" cy="4268461"/>
          </a:xfrm>
          <a:prstGeom prst="rect">
            <a:avLst/>
          </a:prstGeom>
        </p:spPr>
      </p:pic>
      <p:sp>
        <p:nvSpPr>
          <p:cNvPr id="2" name="Title 1"/>
          <p:cNvSpPr>
            <a:spLocks noGrp="1"/>
          </p:cNvSpPr>
          <p:nvPr>
            <p:ph type="title"/>
          </p:nvPr>
        </p:nvSpPr>
        <p:spPr>
          <a:xfrm>
            <a:off x="1485900" y="151321"/>
            <a:ext cx="6172200" cy="770018"/>
          </a:xfrm>
        </p:spPr>
        <p:txBody>
          <a:bodyPr/>
          <a:lstStyle/>
          <a:p>
            <a:r>
              <a:rPr lang="en-US" dirty="0" smtClean="0"/>
              <a:t>A Balancing Act</a:t>
            </a:r>
            <a:endParaRPr lang="en-US" dirty="0"/>
          </a:p>
        </p:txBody>
      </p:sp>
    </p:spTree>
    <p:extLst>
      <p:ext uri="{BB962C8B-B14F-4D97-AF65-F5344CB8AC3E}">
        <p14:creationId xmlns:p14="http://schemas.microsoft.com/office/powerpoint/2010/main" val="688625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What is </a:t>
            </a:r>
            <a:r>
              <a:rPr lang="en-US" dirty="0" err="1" smtClean="0"/>
              <a:t>Cyberinfrastructure</a:t>
            </a:r>
            <a:r>
              <a:rPr lang="en-US" dirty="0" smtClean="0"/>
              <a:t>?</a:t>
            </a:r>
            <a:endParaRPr lang="en-US" dirty="0"/>
          </a:p>
        </p:txBody>
      </p:sp>
      <p:sp>
        <p:nvSpPr>
          <p:cNvPr id="4" name="Subtitle 3"/>
          <p:cNvSpPr>
            <a:spLocks noGrp="1"/>
          </p:cNvSpPr>
          <p:nvPr>
            <p:ph type="subTitle" idx="1"/>
          </p:nvPr>
        </p:nvSpPr>
        <p:spPr/>
        <p:txBody>
          <a:bodyPr/>
          <a:lstStyle/>
          <a:p>
            <a:r>
              <a:rPr lang="en-US" dirty="0" smtClean="0"/>
              <a:t>Scientific Distributed Computing</a:t>
            </a:r>
            <a:endParaRPr lang="en-US" dirty="0"/>
          </a:p>
        </p:txBody>
      </p:sp>
    </p:spTree>
    <p:extLst>
      <p:ext uri="{BB962C8B-B14F-4D97-AF65-F5344CB8AC3E}">
        <p14:creationId xmlns:p14="http://schemas.microsoft.com/office/powerpoint/2010/main" val="1763852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485900" y="95414"/>
            <a:ext cx="6172200" cy="857250"/>
          </a:xfrm>
        </p:spPr>
        <p:txBody>
          <a:bodyPr/>
          <a:lstStyle/>
          <a:p>
            <a:r>
              <a:rPr lang="en-US" dirty="0" smtClean="0"/>
              <a:t>What Is Cyberinfrastructure?</a:t>
            </a:r>
            <a:endParaRPr lang="en-US" dirty="0"/>
          </a:p>
        </p:txBody>
      </p:sp>
      <p:sp>
        <p:nvSpPr>
          <p:cNvPr id="5" name="TextBox 4"/>
          <p:cNvSpPr txBox="1"/>
          <p:nvPr/>
        </p:nvSpPr>
        <p:spPr>
          <a:xfrm>
            <a:off x="1485900" y="1166589"/>
            <a:ext cx="6172200" cy="3000821"/>
          </a:xfrm>
          <a:prstGeom prst="rect">
            <a:avLst/>
          </a:prstGeom>
          <a:noFill/>
        </p:spPr>
        <p:txBody>
          <a:bodyPr wrap="square" rtlCol="0">
            <a:spAutoFit/>
          </a:bodyPr>
          <a:lstStyle/>
          <a:p>
            <a:r>
              <a:rPr lang="en-US" sz="2100" i="1" dirty="0"/>
              <a:t>“Cyberinfrastructure consists of computing systems,</a:t>
            </a:r>
          </a:p>
          <a:p>
            <a:r>
              <a:rPr lang="en-US" sz="2100" i="1" dirty="0"/>
              <a:t>data storage systems, advanced instruments and</a:t>
            </a:r>
          </a:p>
          <a:p>
            <a:r>
              <a:rPr lang="en-US" sz="2100" i="1" dirty="0"/>
              <a:t>data repositories, visualization environments, and</a:t>
            </a:r>
          </a:p>
          <a:p>
            <a:r>
              <a:rPr lang="en-US" sz="2100" i="1" dirty="0"/>
              <a:t>people, all linked together by software and high</a:t>
            </a:r>
          </a:p>
          <a:p>
            <a:r>
              <a:rPr lang="en-US" sz="2100" i="1" dirty="0"/>
              <a:t>performance networks to improve research</a:t>
            </a:r>
          </a:p>
          <a:p>
            <a:r>
              <a:rPr lang="en-US" sz="2100" i="1" dirty="0"/>
              <a:t>productivity and enable breakthroughs not otherwise</a:t>
            </a:r>
          </a:p>
          <a:p>
            <a:r>
              <a:rPr lang="en-US" sz="2100" i="1" dirty="0"/>
              <a:t>possible.</a:t>
            </a:r>
            <a:r>
              <a:rPr lang="en-US" sz="2100" i="1" dirty="0"/>
              <a:t>” </a:t>
            </a:r>
          </a:p>
          <a:p>
            <a:r>
              <a:rPr lang="en-US" sz="2100" i="1" dirty="0"/>
              <a:t>	</a:t>
            </a:r>
            <a:r>
              <a:rPr lang="en-US" sz="2100" i="1" dirty="0"/>
              <a:t>		–Craig Stewart, Indiana University</a:t>
            </a:r>
            <a:endParaRPr lang="en-US" sz="2100" dirty="0"/>
          </a:p>
        </p:txBody>
      </p:sp>
    </p:spTree>
    <p:extLst>
      <p:ext uri="{BB962C8B-B14F-4D97-AF65-F5344CB8AC3E}">
        <p14:creationId xmlns:p14="http://schemas.microsoft.com/office/powerpoint/2010/main" val="978959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657350" y="2269332"/>
            <a:ext cx="5829300" cy="1102519"/>
          </a:xfrm>
        </p:spPr>
        <p:txBody>
          <a:bodyPr/>
          <a:lstStyle/>
          <a:p>
            <a:r>
              <a:rPr lang="en-US" dirty="0" smtClean="0"/>
              <a:t>What Is a Science Gateway?</a:t>
            </a:r>
            <a:endParaRPr lang="en-US" dirty="0"/>
          </a:p>
        </p:txBody>
      </p:sp>
      <p:sp>
        <p:nvSpPr>
          <p:cNvPr id="3" name="Content Placeholder 2"/>
          <p:cNvSpPr>
            <a:spLocks noGrp="1"/>
          </p:cNvSpPr>
          <p:nvPr>
            <p:ph type="subTitle" idx="1"/>
          </p:nvPr>
        </p:nvSpPr>
        <p:spPr>
          <a:xfrm>
            <a:off x="2171700" y="3314700"/>
            <a:ext cx="4800600" cy="1314450"/>
          </a:xfrm>
        </p:spPr>
        <p:txBody>
          <a:bodyPr/>
          <a:lstStyle/>
          <a:p>
            <a:r>
              <a:rPr lang="en-US" dirty="0" smtClean="0"/>
              <a:t>A Science Gateway is a user-centric environment for conducting online computational </a:t>
            </a:r>
            <a:r>
              <a:rPr lang="en-US" dirty="0" smtClean="0"/>
              <a:t>scientific research</a:t>
            </a:r>
            <a:endParaRPr lang="en-US" dirty="0"/>
          </a:p>
        </p:txBody>
      </p:sp>
      <p:pic>
        <p:nvPicPr>
          <p:cNvPr id="4" name="Picture 3"/>
          <p:cNvPicPr>
            <a:picLocks noChangeAspect="1"/>
          </p:cNvPicPr>
          <p:nvPr/>
        </p:nvPicPr>
        <p:blipFill>
          <a:blip r:embed="rId2"/>
          <a:stretch>
            <a:fillRect/>
          </a:stretch>
        </p:blipFill>
        <p:spPr>
          <a:xfrm>
            <a:off x="3202781" y="289321"/>
            <a:ext cx="2738438" cy="2053829"/>
          </a:xfrm>
          <a:prstGeom prst="rect">
            <a:avLst/>
          </a:prstGeom>
        </p:spPr>
      </p:pic>
    </p:spTree>
    <p:extLst>
      <p:ext uri="{BB962C8B-B14F-4D97-AF65-F5344CB8AC3E}">
        <p14:creationId xmlns:p14="http://schemas.microsoft.com/office/powerpoint/2010/main" val="6782313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7300" y="4167413"/>
            <a:ext cx="6629400" cy="781050"/>
          </a:xfrm>
        </p:spPr>
        <p:style>
          <a:lnRef idx="2">
            <a:schemeClr val="accent2">
              <a:shade val="50000"/>
            </a:schemeClr>
          </a:lnRef>
          <a:fillRef idx="1">
            <a:schemeClr val="accent2"/>
          </a:fillRef>
          <a:effectRef idx="0">
            <a:schemeClr val="accent2"/>
          </a:effectRef>
          <a:fontRef idx="minor">
            <a:schemeClr val="lt1"/>
          </a:fontRef>
        </p:style>
        <p:txBody>
          <a:bodyPr>
            <a:normAutofit/>
          </a:bodyPr>
          <a:lstStyle/>
          <a:p>
            <a:r>
              <a:rPr lang="en-US" sz="2100" dirty="0" err="1"/>
              <a:t>SciGaP</a:t>
            </a:r>
            <a:r>
              <a:rPr lang="en-US" sz="2100" dirty="0"/>
              <a:t> Role and Goals: Improve sustainability by converging on a single set of hosted infrastructure services</a:t>
            </a:r>
            <a:endParaRPr lang="en-US" sz="2100" dirty="0"/>
          </a:p>
        </p:txBody>
      </p:sp>
      <p:pic>
        <p:nvPicPr>
          <p:cNvPr id="4" name="image00.png"/>
          <p:cNvPicPr>
            <a:picLocks noGrp="1"/>
          </p:cNvPicPr>
          <p:nvPr>
            <p:ph idx="1"/>
          </p:nvPr>
        </p:nvPicPr>
        <p:blipFill>
          <a:blip r:embed="rId2"/>
          <a:stretch>
            <a:fillRect/>
          </a:stretch>
        </p:blipFill>
        <p:spPr>
          <a:xfrm>
            <a:off x="1737387" y="285750"/>
            <a:ext cx="5715000" cy="3810000"/>
          </a:xfrm>
          <a:prstGeom prst="rect">
            <a:avLst/>
          </a:prstGeom>
        </p:spPr>
      </p:pic>
    </p:spTree>
    <p:extLst>
      <p:ext uri="{BB962C8B-B14F-4D97-AF65-F5344CB8AC3E}">
        <p14:creationId xmlns:p14="http://schemas.microsoft.com/office/powerpoint/2010/main" val="5400947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grpSp>
        <p:nvGrpSpPr>
          <p:cNvPr id="298" name="Shape 298"/>
          <p:cNvGrpSpPr/>
          <p:nvPr/>
        </p:nvGrpSpPr>
        <p:grpSpPr>
          <a:xfrm>
            <a:off x="1424359" y="963146"/>
            <a:ext cx="6066221" cy="2741207"/>
            <a:chOff x="661281" y="1930400"/>
            <a:chExt cx="8088294" cy="3654942"/>
          </a:xfrm>
        </p:grpSpPr>
        <p:sp>
          <p:nvSpPr>
            <p:cNvPr id="299" name="Shape 299"/>
            <p:cNvSpPr/>
            <p:nvPr/>
          </p:nvSpPr>
          <p:spPr>
            <a:xfrm>
              <a:off x="661281" y="4768483"/>
              <a:ext cx="1980497" cy="767627"/>
            </a:xfrm>
            <a:prstGeom prst="rightArrowCallout">
              <a:avLst>
                <a:gd name="adj1" fmla="val 25000"/>
                <a:gd name="adj2" fmla="val 25000"/>
                <a:gd name="adj3" fmla="val 25000"/>
                <a:gd name="adj4" fmla="val 64977"/>
              </a:avLst>
            </a:prstGeom>
            <a:solidFill>
              <a:srgbClr val="008000"/>
            </a:solidFill>
            <a:ln w="9525" cap="flat">
              <a:solidFill>
                <a:srgbClr val="4A7DBB"/>
              </a:solidFill>
              <a:prstDash val="solid"/>
              <a:round/>
              <a:headEnd type="none" w="med" len="med"/>
              <a:tailEnd type="none" w="med" len="med"/>
            </a:ln>
          </p:spPr>
          <p:txBody>
            <a:bodyPr lIns="68569" tIns="34275" rIns="68569" bIns="34275" anchor="ctr" anchorCtr="0">
              <a:noAutofit/>
            </a:bodyPr>
            <a:lstStyle/>
            <a:p>
              <a:pPr algn="ctr">
                <a:buSzPct val="25000"/>
              </a:pPr>
              <a:r>
                <a:rPr lang="en-US" sz="1200">
                  <a:solidFill>
                    <a:schemeClr val="lt1"/>
                  </a:solidFill>
                  <a:latin typeface="Calibri"/>
                  <a:ea typeface="Calibri"/>
                  <a:cs typeface="Calibri"/>
                  <a:sym typeface="Calibri"/>
                </a:rPr>
                <a:t>Compute Resources</a:t>
              </a:r>
            </a:p>
          </p:txBody>
        </p:sp>
        <p:sp>
          <p:nvSpPr>
            <p:cNvPr id="300" name="Shape 300"/>
            <p:cNvSpPr/>
            <p:nvPr/>
          </p:nvSpPr>
          <p:spPr>
            <a:xfrm>
              <a:off x="661281" y="4028108"/>
              <a:ext cx="1986697" cy="612512"/>
            </a:xfrm>
            <a:prstGeom prst="rightArrowCallout">
              <a:avLst>
                <a:gd name="adj1" fmla="val 25000"/>
                <a:gd name="adj2" fmla="val 25000"/>
                <a:gd name="adj3" fmla="val 25000"/>
                <a:gd name="adj4" fmla="val 64977"/>
              </a:avLst>
            </a:prstGeom>
            <a:solidFill>
              <a:srgbClr val="008000"/>
            </a:solidFill>
            <a:ln w="9525" cap="flat">
              <a:solidFill>
                <a:srgbClr val="4A7DBB"/>
              </a:solidFill>
              <a:prstDash val="solid"/>
              <a:round/>
              <a:headEnd type="none" w="med" len="med"/>
              <a:tailEnd type="none" w="med" len="med"/>
            </a:ln>
          </p:spPr>
          <p:txBody>
            <a:bodyPr lIns="68569" tIns="34275" rIns="68569" bIns="34275" anchor="ctr" anchorCtr="0">
              <a:noAutofit/>
            </a:bodyPr>
            <a:lstStyle/>
            <a:p>
              <a:pPr algn="ctr">
                <a:buSzPct val="25000"/>
              </a:pPr>
              <a:r>
                <a:rPr lang="en-US" sz="1200">
                  <a:solidFill>
                    <a:schemeClr val="lt1"/>
                  </a:solidFill>
                  <a:latin typeface="Calibri"/>
                  <a:ea typeface="Calibri"/>
                  <a:cs typeface="Calibri"/>
                  <a:sym typeface="Calibri"/>
                </a:rPr>
                <a:t>Resource Middleware</a:t>
              </a:r>
            </a:p>
          </p:txBody>
        </p:sp>
        <p:sp>
          <p:nvSpPr>
            <p:cNvPr id="301" name="Shape 301"/>
            <p:cNvSpPr/>
            <p:nvPr/>
          </p:nvSpPr>
          <p:spPr>
            <a:xfrm>
              <a:off x="2647980" y="4014992"/>
              <a:ext cx="6094438" cy="696434"/>
            </a:xfrm>
            <a:prstGeom prst="rect">
              <a:avLst/>
            </a:prstGeom>
            <a:solidFill>
              <a:srgbClr val="00FF00"/>
            </a:solidFill>
            <a:ln>
              <a:noFill/>
            </a:ln>
          </p:spPr>
          <p:txBody>
            <a:bodyPr lIns="68569" tIns="34275" rIns="68569" bIns="34275" anchor="t" anchorCtr="0">
              <a:noAutofit/>
            </a:bodyPr>
            <a:lstStyle/>
            <a:p>
              <a:endParaRPr sz="1350"/>
            </a:p>
          </p:txBody>
        </p:sp>
        <p:sp>
          <p:nvSpPr>
            <p:cNvPr id="302" name="Shape 302"/>
            <p:cNvSpPr/>
            <p:nvPr/>
          </p:nvSpPr>
          <p:spPr>
            <a:xfrm>
              <a:off x="2733852" y="4149010"/>
              <a:ext cx="1828800" cy="455500"/>
            </a:xfrm>
            <a:prstGeom prst="roundRect">
              <a:avLst>
                <a:gd name="adj" fmla="val 16667"/>
              </a:avLst>
            </a:prstGeom>
            <a:solidFill>
              <a:schemeClr val="accent2"/>
            </a:solidFill>
            <a:ln w="9525" cap="flat">
              <a:solidFill>
                <a:schemeClr val="dk1"/>
              </a:solidFill>
              <a:prstDash val="solid"/>
              <a:round/>
              <a:headEnd type="none" w="med" len="med"/>
              <a:tailEnd type="none" w="med" len="med"/>
            </a:ln>
          </p:spPr>
          <p:txBody>
            <a:bodyPr lIns="68569" tIns="34275" rIns="68569" bIns="34275" anchor="ctr" anchorCtr="0">
              <a:noAutofit/>
            </a:bodyPr>
            <a:lstStyle/>
            <a:p>
              <a:pPr algn="ctr">
                <a:buSzPct val="25000"/>
              </a:pPr>
              <a:r>
                <a:rPr lang="en-US" sz="1200">
                  <a:solidFill>
                    <a:schemeClr val="lt1"/>
                  </a:solidFill>
                  <a:latin typeface="Calibri"/>
                  <a:ea typeface="Calibri"/>
                  <a:cs typeface="Calibri"/>
                  <a:sym typeface="Calibri"/>
                </a:rPr>
                <a:t>Cloud Interfaces</a:t>
              </a:r>
            </a:p>
          </p:txBody>
        </p:sp>
        <p:sp>
          <p:nvSpPr>
            <p:cNvPr id="303" name="Shape 303"/>
            <p:cNvSpPr/>
            <p:nvPr/>
          </p:nvSpPr>
          <p:spPr>
            <a:xfrm>
              <a:off x="4661360" y="4161710"/>
              <a:ext cx="1952814" cy="440810"/>
            </a:xfrm>
            <a:prstGeom prst="roundRect">
              <a:avLst>
                <a:gd name="adj" fmla="val 16667"/>
              </a:avLst>
            </a:prstGeom>
            <a:solidFill>
              <a:schemeClr val="accent2"/>
            </a:solidFill>
            <a:ln w="9525" cap="flat">
              <a:solidFill>
                <a:schemeClr val="dk1"/>
              </a:solidFill>
              <a:prstDash val="solid"/>
              <a:round/>
              <a:headEnd type="none" w="med" len="med"/>
              <a:tailEnd type="none" w="med" len="med"/>
            </a:ln>
          </p:spPr>
          <p:txBody>
            <a:bodyPr lIns="68569" tIns="34275" rIns="68569" bIns="34275" anchor="ctr" anchorCtr="0">
              <a:noAutofit/>
            </a:bodyPr>
            <a:lstStyle/>
            <a:p>
              <a:pPr algn="ctr">
                <a:buSzPct val="25000"/>
              </a:pPr>
              <a:r>
                <a:rPr lang="en-US" sz="1200">
                  <a:solidFill>
                    <a:schemeClr val="lt1"/>
                  </a:solidFill>
                  <a:latin typeface="Calibri"/>
                  <a:ea typeface="Calibri"/>
                  <a:cs typeface="Calibri"/>
                  <a:sym typeface="Calibri"/>
                </a:rPr>
                <a:t>Grid Middleware</a:t>
              </a:r>
            </a:p>
          </p:txBody>
        </p:sp>
        <p:sp>
          <p:nvSpPr>
            <p:cNvPr id="304" name="Shape 304"/>
            <p:cNvSpPr/>
            <p:nvPr/>
          </p:nvSpPr>
          <p:spPr>
            <a:xfrm>
              <a:off x="6715390" y="4149010"/>
              <a:ext cx="1950730" cy="491611"/>
            </a:xfrm>
            <a:prstGeom prst="roundRect">
              <a:avLst>
                <a:gd name="adj" fmla="val 16667"/>
              </a:avLst>
            </a:prstGeom>
            <a:solidFill>
              <a:schemeClr val="accent2"/>
            </a:solidFill>
            <a:ln w="9525" cap="flat">
              <a:solidFill>
                <a:schemeClr val="dk1"/>
              </a:solidFill>
              <a:prstDash val="solid"/>
              <a:round/>
              <a:headEnd type="none" w="med" len="med"/>
              <a:tailEnd type="none" w="med" len="med"/>
            </a:ln>
          </p:spPr>
          <p:txBody>
            <a:bodyPr lIns="68569" tIns="34275" rIns="68569" bIns="34275" anchor="ctr" anchorCtr="0">
              <a:noAutofit/>
            </a:bodyPr>
            <a:lstStyle/>
            <a:p>
              <a:pPr algn="ctr">
                <a:buSzPct val="25000"/>
              </a:pPr>
              <a:r>
                <a:rPr lang="en-US" sz="1200">
                  <a:solidFill>
                    <a:schemeClr val="lt1"/>
                  </a:solidFill>
                  <a:latin typeface="Calibri"/>
                  <a:ea typeface="Calibri"/>
                  <a:cs typeface="Calibri"/>
                  <a:sym typeface="Calibri"/>
                </a:rPr>
                <a:t>SSH &amp; Resource Managers</a:t>
              </a:r>
            </a:p>
          </p:txBody>
        </p:sp>
        <p:sp>
          <p:nvSpPr>
            <p:cNvPr id="305" name="Shape 305"/>
            <p:cNvSpPr/>
            <p:nvPr/>
          </p:nvSpPr>
          <p:spPr>
            <a:xfrm>
              <a:off x="2644731" y="4713492"/>
              <a:ext cx="6094438" cy="871850"/>
            </a:xfrm>
            <a:prstGeom prst="rect">
              <a:avLst/>
            </a:prstGeom>
            <a:solidFill>
              <a:srgbClr val="008000"/>
            </a:solidFill>
            <a:ln>
              <a:noFill/>
            </a:ln>
          </p:spPr>
          <p:txBody>
            <a:bodyPr lIns="68569" tIns="34275" rIns="68569" bIns="34275" anchor="t" anchorCtr="0">
              <a:noAutofit/>
            </a:bodyPr>
            <a:lstStyle/>
            <a:p>
              <a:endParaRPr sz="1350"/>
            </a:p>
          </p:txBody>
        </p:sp>
        <p:sp>
          <p:nvSpPr>
            <p:cNvPr id="306" name="Shape 306"/>
            <p:cNvSpPr/>
            <p:nvPr/>
          </p:nvSpPr>
          <p:spPr>
            <a:xfrm>
              <a:off x="2756359" y="4857510"/>
              <a:ext cx="1828800" cy="615099"/>
            </a:xfrm>
            <a:prstGeom prst="roundRect">
              <a:avLst>
                <a:gd name="adj" fmla="val 16667"/>
              </a:avLst>
            </a:prstGeom>
            <a:solidFill>
              <a:schemeClr val="accent2"/>
            </a:solidFill>
            <a:ln w="9525" cap="flat">
              <a:solidFill>
                <a:schemeClr val="dk1"/>
              </a:solidFill>
              <a:prstDash val="solid"/>
              <a:round/>
              <a:headEnd type="none" w="med" len="med"/>
              <a:tailEnd type="none" w="med" len="med"/>
            </a:ln>
          </p:spPr>
          <p:txBody>
            <a:bodyPr lIns="68569" tIns="34275" rIns="68569" bIns="34275" anchor="ctr" anchorCtr="0">
              <a:noAutofit/>
            </a:bodyPr>
            <a:lstStyle/>
            <a:p>
              <a:pPr algn="ctr">
                <a:buSzPct val="25000"/>
              </a:pPr>
              <a:r>
                <a:rPr lang="en-US" sz="1200">
                  <a:solidFill>
                    <a:schemeClr val="lt1"/>
                  </a:solidFill>
                  <a:latin typeface="Calibri"/>
                  <a:ea typeface="Calibri"/>
                  <a:cs typeface="Calibri"/>
                  <a:sym typeface="Calibri"/>
                </a:rPr>
                <a:t>Computational Clouds</a:t>
              </a:r>
            </a:p>
          </p:txBody>
        </p:sp>
        <p:sp>
          <p:nvSpPr>
            <p:cNvPr id="307" name="Shape 307"/>
            <p:cNvSpPr/>
            <p:nvPr/>
          </p:nvSpPr>
          <p:spPr>
            <a:xfrm>
              <a:off x="4762576" y="4853192"/>
              <a:ext cx="1952814" cy="644817"/>
            </a:xfrm>
            <a:prstGeom prst="roundRect">
              <a:avLst>
                <a:gd name="adj" fmla="val 16667"/>
              </a:avLst>
            </a:prstGeom>
            <a:solidFill>
              <a:schemeClr val="accent2"/>
            </a:solidFill>
            <a:ln w="9525" cap="flat">
              <a:solidFill>
                <a:schemeClr val="dk1"/>
              </a:solidFill>
              <a:prstDash val="solid"/>
              <a:round/>
              <a:headEnd type="none" w="med" len="med"/>
              <a:tailEnd type="none" w="med" len="med"/>
            </a:ln>
          </p:spPr>
          <p:txBody>
            <a:bodyPr lIns="68569" tIns="34275" rIns="68569" bIns="34275" anchor="ctr" anchorCtr="0">
              <a:noAutofit/>
            </a:bodyPr>
            <a:lstStyle/>
            <a:p>
              <a:pPr algn="ctr">
                <a:buSzPct val="25000"/>
              </a:pPr>
              <a:r>
                <a:rPr lang="en-US" sz="1200">
                  <a:solidFill>
                    <a:schemeClr val="lt1"/>
                  </a:solidFill>
                  <a:latin typeface="Calibri"/>
                  <a:ea typeface="Calibri"/>
                  <a:cs typeface="Calibri"/>
                  <a:sym typeface="Calibri"/>
                </a:rPr>
                <a:t>Computational Grids</a:t>
              </a:r>
            </a:p>
          </p:txBody>
        </p:sp>
        <p:sp>
          <p:nvSpPr>
            <p:cNvPr id="308" name="Shape 308"/>
            <p:cNvSpPr/>
            <p:nvPr/>
          </p:nvSpPr>
          <p:spPr>
            <a:xfrm>
              <a:off x="661281" y="3022600"/>
              <a:ext cx="1980497" cy="647727"/>
            </a:xfrm>
            <a:prstGeom prst="rightArrowCallout">
              <a:avLst>
                <a:gd name="adj1" fmla="val 25000"/>
                <a:gd name="adj2" fmla="val 25000"/>
                <a:gd name="adj3" fmla="val 25000"/>
                <a:gd name="adj4" fmla="val 64977"/>
              </a:avLst>
            </a:prstGeom>
            <a:gradFill>
              <a:gsLst>
                <a:gs pos="0">
                  <a:srgbClr val="3E7FCE"/>
                </a:gs>
                <a:gs pos="100000">
                  <a:srgbClr val="BFDCFF"/>
                </a:gs>
              </a:gsLst>
              <a:lin ang="16200000" scaled="0"/>
            </a:gradFill>
            <a:ln w="9525" cap="flat">
              <a:solidFill>
                <a:srgbClr val="4A7DBB"/>
              </a:solidFill>
              <a:prstDash val="solid"/>
              <a:round/>
              <a:headEnd type="none" w="med" len="med"/>
              <a:tailEnd type="none" w="med" len="med"/>
            </a:ln>
          </p:spPr>
          <p:txBody>
            <a:bodyPr lIns="68569" tIns="34275" rIns="68569" bIns="34275" anchor="ctr" anchorCtr="0">
              <a:noAutofit/>
            </a:bodyPr>
            <a:lstStyle/>
            <a:p>
              <a:pPr algn="ctr">
                <a:buSzPct val="25000"/>
              </a:pPr>
              <a:r>
                <a:rPr lang="en-US" sz="1200">
                  <a:solidFill>
                    <a:schemeClr val="lt1"/>
                  </a:solidFill>
                  <a:latin typeface="Calibri"/>
                  <a:ea typeface="Calibri"/>
                  <a:cs typeface="Calibri"/>
                  <a:sym typeface="Calibri"/>
                </a:rPr>
                <a:t>Gateway Services</a:t>
              </a:r>
            </a:p>
          </p:txBody>
        </p:sp>
        <p:sp>
          <p:nvSpPr>
            <p:cNvPr id="309" name="Shape 309"/>
            <p:cNvSpPr/>
            <p:nvPr/>
          </p:nvSpPr>
          <p:spPr>
            <a:xfrm>
              <a:off x="661281" y="2054055"/>
              <a:ext cx="1980599" cy="805799"/>
            </a:xfrm>
            <a:prstGeom prst="rightArrowCallout">
              <a:avLst>
                <a:gd name="adj1" fmla="val 25000"/>
                <a:gd name="adj2" fmla="val 25000"/>
                <a:gd name="adj3" fmla="val 25000"/>
                <a:gd name="adj4" fmla="val 64977"/>
              </a:avLst>
            </a:prstGeom>
            <a:gradFill>
              <a:gsLst>
                <a:gs pos="0">
                  <a:srgbClr val="3E7FCE"/>
                </a:gs>
                <a:gs pos="100000">
                  <a:srgbClr val="BFDCFF"/>
                </a:gs>
              </a:gsLst>
              <a:lin ang="16200000" scaled="0"/>
            </a:gradFill>
            <a:ln w="9525" cap="flat">
              <a:solidFill>
                <a:srgbClr val="4A7DBB"/>
              </a:solidFill>
              <a:prstDash val="solid"/>
              <a:round/>
              <a:headEnd type="none" w="med" len="med"/>
              <a:tailEnd type="none" w="med" len="med"/>
            </a:ln>
          </p:spPr>
          <p:txBody>
            <a:bodyPr lIns="68569" tIns="34275" rIns="68569" bIns="34275" anchor="ctr" anchorCtr="0">
              <a:noAutofit/>
            </a:bodyPr>
            <a:lstStyle/>
            <a:p>
              <a:pPr algn="ctr">
                <a:buSzPct val="25000"/>
              </a:pPr>
              <a:r>
                <a:rPr lang="en-US" sz="1200">
                  <a:solidFill>
                    <a:schemeClr val="lt1"/>
                  </a:solidFill>
                  <a:latin typeface="Calibri"/>
                  <a:ea typeface="Calibri"/>
                  <a:cs typeface="Calibri"/>
                  <a:sym typeface="Calibri"/>
                </a:rPr>
                <a:t>User Interfacing Services</a:t>
              </a:r>
            </a:p>
          </p:txBody>
        </p:sp>
        <p:sp>
          <p:nvSpPr>
            <p:cNvPr id="310" name="Shape 310"/>
            <p:cNvSpPr/>
            <p:nvPr/>
          </p:nvSpPr>
          <p:spPr>
            <a:xfrm>
              <a:off x="2647980" y="1930400"/>
              <a:ext cx="6091190" cy="767650"/>
            </a:xfrm>
            <a:prstGeom prst="rect">
              <a:avLst/>
            </a:prstGeom>
            <a:solidFill>
              <a:srgbClr val="00FFFF"/>
            </a:solidFill>
            <a:ln>
              <a:noFill/>
            </a:ln>
          </p:spPr>
          <p:txBody>
            <a:bodyPr lIns="68569" tIns="34275" rIns="68569" bIns="34275" anchor="t" anchorCtr="0">
              <a:noAutofit/>
            </a:bodyPr>
            <a:lstStyle/>
            <a:p>
              <a:endParaRPr sz="1350"/>
            </a:p>
          </p:txBody>
        </p:sp>
        <p:sp>
          <p:nvSpPr>
            <p:cNvPr id="311" name="Shape 311"/>
            <p:cNvSpPr/>
            <p:nvPr/>
          </p:nvSpPr>
          <p:spPr>
            <a:xfrm>
              <a:off x="2681427" y="2079455"/>
              <a:ext cx="1151452" cy="518871"/>
            </a:xfrm>
            <a:prstGeom prst="roundRect">
              <a:avLst>
                <a:gd name="adj" fmla="val 16667"/>
              </a:avLst>
            </a:prstGeom>
            <a:solidFill>
              <a:srgbClr val="FFFF00"/>
            </a:solidFill>
            <a:ln w="9525" cap="flat">
              <a:solidFill>
                <a:schemeClr val="dk1"/>
              </a:solidFill>
              <a:prstDash val="solid"/>
              <a:round/>
              <a:headEnd type="none" w="med" len="med"/>
              <a:tailEnd type="none" w="med" len="med"/>
            </a:ln>
          </p:spPr>
          <p:txBody>
            <a:bodyPr lIns="68569" tIns="34275" rIns="68569" bIns="34275" anchor="ctr" anchorCtr="0">
              <a:noAutofit/>
            </a:bodyPr>
            <a:lstStyle/>
            <a:p>
              <a:pPr algn="ctr">
                <a:buSzPct val="25000"/>
              </a:pPr>
              <a:r>
                <a:rPr lang="en-US" sz="900">
                  <a:solidFill>
                    <a:schemeClr val="dk1"/>
                  </a:solidFill>
                  <a:latin typeface="Calibri"/>
                  <a:ea typeface="Calibri"/>
                  <a:cs typeface="Calibri"/>
                  <a:sym typeface="Calibri"/>
                </a:rPr>
                <a:t>Web/Gadget Container </a:t>
              </a:r>
            </a:p>
          </p:txBody>
        </p:sp>
        <p:sp>
          <p:nvSpPr>
            <p:cNvPr id="312" name="Shape 312"/>
            <p:cNvSpPr/>
            <p:nvPr/>
          </p:nvSpPr>
          <p:spPr>
            <a:xfrm>
              <a:off x="5099560" y="2075296"/>
              <a:ext cx="1795265" cy="523030"/>
            </a:xfrm>
            <a:prstGeom prst="roundRect">
              <a:avLst>
                <a:gd name="adj" fmla="val 16667"/>
              </a:avLst>
            </a:prstGeom>
            <a:solidFill>
              <a:srgbClr val="3366FF"/>
            </a:solidFill>
            <a:ln w="9525" cap="flat">
              <a:solidFill>
                <a:schemeClr val="dk1"/>
              </a:solidFill>
              <a:prstDash val="solid"/>
              <a:round/>
              <a:headEnd type="none" w="med" len="med"/>
              <a:tailEnd type="none" w="med" len="med"/>
            </a:ln>
          </p:spPr>
          <p:txBody>
            <a:bodyPr lIns="68569" tIns="34275" rIns="68569" bIns="34275" anchor="ctr" anchorCtr="0">
              <a:noAutofit/>
            </a:bodyPr>
            <a:lstStyle/>
            <a:p>
              <a:pPr algn="ctr">
                <a:buSzPct val="25000"/>
              </a:pPr>
              <a:r>
                <a:rPr lang="en-US" sz="1050">
                  <a:solidFill>
                    <a:schemeClr val="lt1"/>
                  </a:solidFill>
                  <a:latin typeface="Calibri"/>
                  <a:ea typeface="Calibri"/>
                  <a:cs typeface="Calibri"/>
                  <a:sym typeface="Calibri"/>
                </a:rPr>
                <a:t>Web Enabled Desktop Applications</a:t>
              </a:r>
            </a:p>
          </p:txBody>
        </p:sp>
        <p:sp>
          <p:nvSpPr>
            <p:cNvPr id="313" name="Shape 313"/>
            <p:cNvSpPr/>
            <p:nvPr/>
          </p:nvSpPr>
          <p:spPr>
            <a:xfrm>
              <a:off x="2647978" y="2698050"/>
              <a:ext cx="6101597" cy="1316942"/>
            </a:xfrm>
            <a:prstGeom prst="rect">
              <a:avLst/>
            </a:prstGeom>
            <a:solidFill>
              <a:srgbClr val="FF6600"/>
            </a:solidFill>
            <a:ln>
              <a:noFill/>
            </a:ln>
          </p:spPr>
          <p:txBody>
            <a:bodyPr lIns="68569" tIns="34275" rIns="68569" bIns="34275" anchor="t" anchorCtr="0">
              <a:noAutofit/>
            </a:bodyPr>
            <a:lstStyle/>
            <a:p>
              <a:endParaRPr sz="1350"/>
            </a:p>
          </p:txBody>
        </p:sp>
        <p:sp>
          <p:nvSpPr>
            <p:cNvPr id="314" name="Shape 314"/>
            <p:cNvSpPr/>
            <p:nvPr/>
          </p:nvSpPr>
          <p:spPr>
            <a:xfrm>
              <a:off x="6328432" y="2775173"/>
              <a:ext cx="1123472" cy="558482"/>
            </a:xfrm>
            <a:prstGeom prst="roundRect">
              <a:avLst>
                <a:gd name="adj" fmla="val 16667"/>
              </a:avLst>
            </a:prstGeom>
            <a:solidFill>
              <a:srgbClr val="FFFF00"/>
            </a:solidFill>
            <a:ln w="9525" cap="flat">
              <a:solidFill>
                <a:schemeClr val="dk1"/>
              </a:solidFill>
              <a:prstDash val="solid"/>
              <a:round/>
              <a:headEnd type="none" w="med" len="med"/>
              <a:tailEnd type="none" w="med" len="med"/>
            </a:ln>
          </p:spPr>
          <p:txBody>
            <a:bodyPr lIns="68569" tIns="34275" rIns="68569" bIns="34275" anchor="ctr" anchorCtr="0">
              <a:noAutofit/>
            </a:bodyPr>
            <a:lstStyle/>
            <a:p>
              <a:pPr algn="ctr">
                <a:buSzPct val="25000"/>
              </a:pPr>
              <a:r>
                <a:rPr lang="en-US" sz="900">
                  <a:solidFill>
                    <a:srgbClr val="000000"/>
                  </a:solidFill>
                  <a:latin typeface="Calibri"/>
                  <a:ea typeface="Calibri"/>
                  <a:cs typeface="Calibri"/>
                  <a:sym typeface="Calibri"/>
                </a:rPr>
                <a:t>User Management</a:t>
              </a:r>
            </a:p>
          </p:txBody>
        </p:sp>
        <p:sp>
          <p:nvSpPr>
            <p:cNvPr id="315" name="Shape 315"/>
            <p:cNvSpPr/>
            <p:nvPr/>
          </p:nvSpPr>
          <p:spPr>
            <a:xfrm>
              <a:off x="3905903" y="3406451"/>
              <a:ext cx="1123472" cy="558482"/>
            </a:xfrm>
            <a:prstGeom prst="roundRect">
              <a:avLst>
                <a:gd name="adj" fmla="val 16667"/>
              </a:avLst>
            </a:prstGeom>
            <a:solidFill>
              <a:srgbClr val="3366FF"/>
            </a:solidFill>
            <a:ln w="9525" cap="flat">
              <a:solidFill>
                <a:schemeClr val="dk1"/>
              </a:solidFill>
              <a:prstDash val="solid"/>
              <a:round/>
              <a:headEnd type="none" w="med" len="med"/>
              <a:tailEnd type="none" w="med" len="med"/>
            </a:ln>
          </p:spPr>
          <p:txBody>
            <a:bodyPr lIns="68569" tIns="34275" rIns="68569" bIns="34275" anchor="ctr" anchorCtr="0">
              <a:noAutofit/>
            </a:bodyPr>
            <a:lstStyle/>
            <a:p>
              <a:pPr algn="ctr">
                <a:buSzPct val="25000"/>
              </a:pPr>
              <a:r>
                <a:rPr lang="en-US" sz="900">
                  <a:solidFill>
                    <a:schemeClr val="lt1"/>
                  </a:solidFill>
                  <a:latin typeface="Calibri"/>
                  <a:ea typeface="Calibri"/>
                  <a:cs typeface="Calibri"/>
                  <a:sym typeface="Calibri"/>
                </a:rPr>
                <a:t>Auditing &amp; Reporting</a:t>
              </a:r>
            </a:p>
          </p:txBody>
        </p:sp>
        <p:sp>
          <p:nvSpPr>
            <p:cNvPr id="316" name="Shape 316"/>
            <p:cNvSpPr/>
            <p:nvPr/>
          </p:nvSpPr>
          <p:spPr>
            <a:xfrm>
              <a:off x="3907812" y="2786950"/>
              <a:ext cx="1123472" cy="558482"/>
            </a:xfrm>
            <a:prstGeom prst="roundRect">
              <a:avLst>
                <a:gd name="adj" fmla="val 16667"/>
              </a:avLst>
            </a:prstGeom>
            <a:solidFill>
              <a:srgbClr val="3366FF"/>
            </a:solidFill>
            <a:ln w="9525" cap="flat">
              <a:solidFill>
                <a:schemeClr val="dk1"/>
              </a:solidFill>
              <a:prstDash val="solid"/>
              <a:round/>
              <a:headEnd type="none" w="med" len="med"/>
              <a:tailEnd type="none" w="med" len="med"/>
            </a:ln>
          </p:spPr>
          <p:txBody>
            <a:bodyPr lIns="68569" tIns="34275" rIns="68569" bIns="34275" anchor="ctr" anchorCtr="0">
              <a:noAutofit/>
            </a:bodyPr>
            <a:lstStyle/>
            <a:p>
              <a:pPr algn="ctr">
                <a:buSzPct val="25000"/>
              </a:pPr>
              <a:r>
                <a:rPr lang="en-US" sz="900">
                  <a:solidFill>
                    <a:schemeClr val="lt1"/>
                  </a:solidFill>
                  <a:latin typeface="Calibri"/>
                  <a:ea typeface="Calibri"/>
                  <a:cs typeface="Calibri"/>
                  <a:sym typeface="Calibri"/>
                </a:rPr>
                <a:t>Fault Tolerance </a:t>
              </a:r>
            </a:p>
          </p:txBody>
        </p:sp>
        <p:sp>
          <p:nvSpPr>
            <p:cNvPr id="317" name="Shape 317"/>
            <p:cNvSpPr/>
            <p:nvPr/>
          </p:nvSpPr>
          <p:spPr>
            <a:xfrm>
              <a:off x="2722108" y="2774250"/>
              <a:ext cx="1123472" cy="558482"/>
            </a:xfrm>
            <a:prstGeom prst="roundRect">
              <a:avLst>
                <a:gd name="adj" fmla="val 16667"/>
              </a:avLst>
            </a:prstGeom>
            <a:solidFill>
              <a:srgbClr val="3366FF"/>
            </a:solidFill>
            <a:ln w="9525" cap="flat">
              <a:solidFill>
                <a:schemeClr val="dk1"/>
              </a:solidFill>
              <a:prstDash val="solid"/>
              <a:round/>
              <a:headEnd type="none" w="med" len="med"/>
              <a:tailEnd type="none" w="med" len="med"/>
            </a:ln>
          </p:spPr>
          <p:txBody>
            <a:bodyPr lIns="68569" tIns="34275" rIns="68569" bIns="34275" anchor="ctr" anchorCtr="0">
              <a:noAutofit/>
            </a:bodyPr>
            <a:lstStyle/>
            <a:p>
              <a:pPr algn="ctr">
                <a:buSzPct val="25000"/>
              </a:pPr>
              <a:r>
                <a:rPr lang="en-US" sz="900">
                  <a:solidFill>
                    <a:schemeClr val="lt1"/>
                  </a:solidFill>
                  <a:latin typeface="Calibri"/>
                  <a:ea typeface="Calibri"/>
                  <a:cs typeface="Calibri"/>
                  <a:sym typeface="Calibri"/>
                </a:rPr>
                <a:t>Application Abstractions</a:t>
              </a:r>
            </a:p>
          </p:txBody>
        </p:sp>
        <p:sp>
          <p:nvSpPr>
            <p:cNvPr id="318" name="Shape 318"/>
            <p:cNvSpPr/>
            <p:nvPr/>
          </p:nvSpPr>
          <p:spPr>
            <a:xfrm>
              <a:off x="2725900" y="3386666"/>
              <a:ext cx="1123472" cy="558482"/>
            </a:xfrm>
            <a:prstGeom prst="roundRect">
              <a:avLst>
                <a:gd name="adj" fmla="val 16667"/>
              </a:avLst>
            </a:prstGeom>
            <a:solidFill>
              <a:srgbClr val="3366FF"/>
            </a:solidFill>
            <a:ln w="9525" cap="flat">
              <a:solidFill>
                <a:schemeClr val="dk1"/>
              </a:solidFill>
              <a:prstDash val="solid"/>
              <a:round/>
              <a:headEnd type="none" w="med" len="med"/>
              <a:tailEnd type="none" w="med" len="med"/>
            </a:ln>
          </p:spPr>
          <p:txBody>
            <a:bodyPr lIns="68569" tIns="34275" rIns="68569" bIns="34275" anchor="ctr" anchorCtr="0">
              <a:noAutofit/>
            </a:bodyPr>
            <a:lstStyle/>
            <a:p>
              <a:pPr algn="ctr">
                <a:buSzPct val="25000"/>
              </a:pPr>
              <a:r>
                <a:rPr lang="en-US" sz="900">
                  <a:solidFill>
                    <a:schemeClr val="lt1"/>
                  </a:solidFill>
                  <a:latin typeface="Calibri"/>
                  <a:ea typeface="Calibri"/>
                  <a:cs typeface="Calibri"/>
                  <a:sym typeface="Calibri"/>
                </a:rPr>
                <a:t>Workflow System</a:t>
              </a:r>
            </a:p>
          </p:txBody>
        </p:sp>
        <p:sp>
          <p:nvSpPr>
            <p:cNvPr id="319" name="Shape 319"/>
            <p:cNvSpPr/>
            <p:nvPr/>
          </p:nvSpPr>
          <p:spPr>
            <a:xfrm>
              <a:off x="7531924" y="2762473"/>
              <a:ext cx="1123472" cy="558482"/>
            </a:xfrm>
            <a:prstGeom prst="roundRect">
              <a:avLst>
                <a:gd name="adj" fmla="val 16667"/>
              </a:avLst>
            </a:prstGeom>
            <a:solidFill>
              <a:srgbClr val="FFFF00"/>
            </a:solidFill>
            <a:ln w="9525" cap="flat">
              <a:solidFill>
                <a:schemeClr val="dk1"/>
              </a:solidFill>
              <a:prstDash val="solid"/>
              <a:round/>
              <a:headEnd type="none" w="med" len="med"/>
              <a:tailEnd type="none" w="med" len="med"/>
            </a:ln>
          </p:spPr>
          <p:txBody>
            <a:bodyPr lIns="68569" tIns="34275" rIns="68569" bIns="34275" anchor="ctr" anchorCtr="0">
              <a:noAutofit/>
            </a:bodyPr>
            <a:lstStyle/>
            <a:p>
              <a:pPr algn="ctr">
                <a:buSzPct val="25000"/>
              </a:pPr>
              <a:r>
                <a:rPr lang="en-US" sz="900">
                  <a:solidFill>
                    <a:schemeClr val="dk1"/>
                  </a:solidFill>
                  <a:latin typeface="Calibri"/>
                  <a:ea typeface="Calibri"/>
                  <a:cs typeface="Calibri"/>
                  <a:sym typeface="Calibri"/>
                </a:rPr>
                <a:t>Information Services</a:t>
              </a:r>
            </a:p>
          </p:txBody>
        </p:sp>
        <p:sp>
          <p:nvSpPr>
            <p:cNvPr id="320" name="Shape 320"/>
            <p:cNvSpPr/>
            <p:nvPr/>
          </p:nvSpPr>
          <p:spPr>
            <a:xfrm>
              <a:off x="5124960" y="2774250"/>
              <a:ext cx="1123472" cy="558482"/>
            </a:xfrm>
            <a:prstGeom prst="roundRect">
              <a:avLst>
                <a:gd name="adj" fmla="val 16667"/>
              </a:avLst>
            </a:prstGeom>
            <a:solidFill>
              <a:srgbClr val="3366FF"/>
            </a:solidFill>
            <a:ln w="9525" cap="flat">
              <a:solidFill>
                <a:schemeClr val="dk1"/>
              </a:solidFill>
              <a:prstDash val="solid"/>
              <a:round/>
              <a:headEnd type="none" w="med" len="med"/>
              <a:tailEnd type="none" w="med" len="med"/>
            </a:ln>
          </p:spPr>
          <p:txBody>
            <a:bodyPr lIns="68569" tIns="34275" rIns="68569" bIns="34275" anchor="ctr" anchorCtr="0">
              <a:noAutofit/>
            </a:bodyPr>
            <a:lstStyle/>
            <a:p>
              <a:pPr algn="ctr">
                <a:buSzPct val="25000"/>
              </a:pPr>
              <a:r>
                <a:rPr lang="en-US" sz="900">
                  <a:solidFill>
                    <a:schemeClr val="lt1"/>
                  </a:solidFill>
                  <a:latin typeface="Calibri"/>
                  <a:ea typeface="Calibri"/>
                  <a:cs typeface="Calibri"/>
                  <a:sym typeface="Calibri"/>
                </a:rPr>
                <a:t>Monitoring</a:t>
              </a:r>
            </a:p>
          </p:txBody>
        </p:sp>
        <p:sp>
          <p:nvSpPr>
            <p:cNvPr id="321" name="Shape 321"/>
            <p:cNvSpPr/>
            <p:nvPr/>
          </p:nvSpPr>
          <p:spPr>
            <a:xfrm>
              <a:off x="5140239" y="3385700"/>
              <a:ext cx="1123472" cy="558482"/>
            </a:xfrm>
            <a:prstGeom prst="roundRect">
              <a:avLst>
                <a:gd name="adj" fmla="val 16667"/>
              </a:avLst>
            </a:prstGeom>
            <a:solidFill>
              <a:srgbClr val="3366FF"/>
            </a:solidFill>
            <a:ln w="9525" cap="flat">
              <a:solidFill>
                <a:schemeClr val="dk1"/>
              </a:solidFill>
              <a:prstDash val="solid"/>
              <a:round/>
              <a:headEnd type="none" w="med" len="med"/>
              <a:tailEnd type="none" w="med" len="med"/>
            </a:ln>
          </p:spPr>
          <p:txBody>
            <a:bodyPr lIns="68569" tIns="34275" rIns="68569" bIns="34275" anchor="ctr" anchorCtr="0">
              <a:noAutofit/>
            </a:bodyPr>
            <a:lstStyle/>
            <a:p>
              <a:pPr algn="ctr">
                <a:buSzPct val="25000"/>
              </a:pPr>
              <a:r>
                <a:rPr lang="en-US" sz="900" dirty="0">
                  <a:solidFill>
                    <a:schemeClr val="lt1"/>
                  </a:solidFill>
                  <a:latin typeface="Calibri"/>
                  <a:ea typeface="Calibri"/>
                  <a:cs typeface="Calibri"/>
                  <a:sym typeface="Calibri"/>
                </a:rPr>
                <a:t>Registry</a:t>
              </a:r>
            </a:p>
          </p:txBody>
        </p:sp>
        <p:sp>
          <p:nvSpPr>
            <p:cNvPr id="323" name="Shape 323"/>
            <p:cNvSpPr/>
            <p:nvPr/>
          </p:nvSpPr>
          <p:spPr>
            <a:xfrm>
              <a:off x="7549549" y="3381480"/>
              <a:ext cx="1123472" cy="558482"/>
            </a:xfrm>
            <a:prstGeom prst="roundRect">
              <a:avLst>
                <a:gd name="adj" fmla="val 16667"/>
              </a:avLst>
            </a:prstGeom>
            <a:solidFill>
              <a:srgbClr val="FFFF00"/>
            </a:solidFill>
            <a:ln w="9525" cap="flat">
              <a:solidFill>
                <a:schemeClr val="dk1"/>
              </a:solidFill>
              <a:prstDash val="solid"/>
              <a:round/>
              <a:headEnd type="none" w="med" len="med"/>
              <a:tailEnd type="none" w="med" len="med"/>
            </a:ln>
          </p:spPr>
          <p:txBody>
            <a:bodyPr lIns="68569" tIns="34275" rIns="68569" bIns="34275" anchor="ctr" anchorCtr="0">
              <a:noAutofit/>
            </a:bodyPr>
            <a:lstStyle/>
            <a:p>
              <a:pPr algn="ctr">
                <a:buSzPct val="25000"/>
              </a:pPr>
              <a:r>
                <a:rPr lang="en-US" sz="900">
                  <a:solidFill>
                    <a:schemeClr val="dk1"/>
                  </a:solidFill>
                  <a:latin typeface="Calibri"/>
                  <a:ea typeface="Calibri"/>
                  <a:cs typeface="Calibri"/>
                  <a:sym typeface="Calibri"/>
                </a:rPr>
                <a:t>Provenance &amp; Metadata Management</a:t>
              </a:r>
            </a:p>
          </p:txBody>
        </p:sp>
        <p:sp>
          <p:nvSpPr>
            <p:cNvPr id="324" name="Shape 324"/>
            <p:cNvSpPr/>
            <p:nvPr/>
          </p:nvSpPr>
          <p:spPr>
            <a:xfrm>
              <a:off x="6823961" y="4840492"/>
              <a:ext cx="1772983" cy="644817"/>
            </a:xfrm>
            <a:prstGeom prst="roundRect">
              <a:avLst>
                <a:gd name="adj" fmla="val 16667"/>
              </a:avLst>
            </a:prstGeom>
            <a:solidFill>
              <a:schemeClr val="accent2"/>
            </a:solidFill>
            <a:ln w="9525" cap="flat">
              <a:solidFill>
                <a:schemeClr val="dk1"/>
              </a:solidFill>
              <a:prstDash val="solid"/>
              <a:round/>
              <a:headEnd type="none" w="med" len="med"/>
              <a:tailEnd type="none" w="med" len="med"/>
            </a:ln>
          </p:spPr>
          <p:txBody>
            <a:bodyPr lIns="68569" tIns="34275" rIns="68569" bIns="34275" anchor="ctr" anchorCtr="0">
              <a:noAutofit/>
            </a:bodyPr>
            <a:lstStyle/>
            <a:p>
              <a:pPr algn="ctr">
                <a:buSzPct val="25000"/>
              </a:pPr>
              <a:r>
                <a:rPr lang="en-US" sz="1200">
                  <a:solidFill>
                    <a:schemeClr val="lt1"/>
                  </a:solidFill>
                  <a:latin typeface="Calibri"/>
                  <a:ea typeface="Calibri"/>
                  <a:cs typeface="Calibri"/>
                  <a:sym typeface="Calibri"/>
                </a:rPr>
                <a:t>Local Resources</a:t>
              </a:r>
            </a:p>
          </p:txBody>
        </p:sp>
        <p:sp>
          <p:nvSpPr>
            <p:cNvPr id="325" name="Shape 325"/>
            <p:cNvSpPr/>
            <p:nvPr/>
          </p:nvSpPr>
          <p:spPr>
            <a:xfrm>
              <a:off x="3869712" y="2079455"/>
              <a:ext cx="1191747" cy="518871"/>
            </a:xfrm>
            <a:prstGeom prst="roundRect">
              <a:avLst>
                <a:gd name="adj" fmla="val 16667"/>
              </a:avLst>
            </a:prstGeom>
            <a:solidFill>
              <a:srgbClr val="3366FF"/>
            </a:solidFill>
            <a:ln w="9525" cap="flat">
              <a:solidFill>
                <a:schemeClr val="dk1"/>
              </a:solidFill>
              <a:prstDash val="solid"/>
              <a:round/>
              <a:headEnd type="none" w="med" len="med"/>
              <a:tailEnd type="none" w="med" len="med"/>
            </a:ln>
          </p:spPr>
          <p:txBody>
            <a:bodyPr lIns="68569" tIns="34275" rIns="68569" bIns="34275" anchor="ctr" anchorCtr="0">
              <a:noAutofit/>
            </a:bodyPr>
            <a:lstStyle/>
            <a:p>
              <a:pPr algn="ctr">
                <a:buSzPct val="25000"/>
              </a:pPr>
              <a:r>
                <a:rPr lang="en-US" sz="1050">
                  <a:solidFill>
                    <a:schemeClr val="lt1"/>
                  </a:solidFill>
                  <a:latin typeface="Calibri"/>
                  <a:ea typeface="Calibri"/>
                  <a:cs typeface="Calibri"/>
                  <a:sym typeface="Calibri"/>
                </a:rPr>
                <a:t>Web/Gadget Interfaces</a:t>
              </a:r>
            </a:p>
          </p:txBody>
        </p:sp>
        <p:sp>
          <p:nvSpPr>
            <p:cNvPr id="326" name="Shape 326"/>
            <p:cNvSpPr/>
            <p:nvPr/>
          </p:nvSpPr>
          <p:spPr>
            <a:xfrm>
              <a:off x="6932927" y="2066755"/>
              <a:ext cx="1761076" cy="523030"/>
            </a:xfrm>
            <a:prstGeom prst="roundRect">
              <a:avLst>
                <a:gd name="adj" fmla="val 16667"/>
              </a:avLst>
            </a:prstGeom>
            <a:solidFill>
              <a:srgbClr val="3366FF"/>
            </a:solidFill>
            <a:ln w="9525" cap="flat">
              <a:solidFill>
                <a:schemeClr val="dk1"/>
              </a:solidFill>
              <a:prstDash val="solid"/>
              <a:round/>
              <a:headEnd type="none" w="med" len="med"/>
              <a:tailEnd type="none" w="med" len="med"/>
            </a:ln>
          </p:spPr>
          <p:txBody>
            <a:bodyPr lIns="68569" tIns="34275" rIns="68569" bIns="34275" anchor="ctr" anchorCtr="0">
              <a:noAutofit/>
            </a:bodyPr>
            <a:lstStyle/>
            <a:p>
              <a:pPr algn="ctr">
                <a:buSzPct val="25000"/>
              </a:pPr>
              <a:r>
                <a:rPr lang="en-US" sz="1050">
                  <a:solidFill>
                    <a:schemeClr val="lt1"/>
                  </a:solidFill>
                  <a:latin typeface="Calibri"/>
                  <a:ea typeface="Calibri"/>
                  <a:cs typeface="Calibri"/>
                  <a:sym typeface="Calibri"/>
                </a:rPr>
                <a:t>Gateway Abstraction Interfaces</a:t>
              </a:r>
            </a:p>
          </p:txBody>
        </p:sp>
      </p:grpSp>
      <p:sp>
        <p:nvSpPr>
          <p:cNvPr id="327" name="Shape 327"/>
          <p:cNvSpPr txBox="1"/>
          <p:nvPr/>
        </p:nvSpPr>
        <p:spPr>
          <a:xfrm>
            <a:off x="1709164" y="3894951"/>
            <a:ext cx="1139468" cy="300082"/>
          </a:xfrm>
          <a:prstGeom prst="rect">
            <a:avLst/>
          </a:prstGeom>
          <a:noFill/>
          <a:ln>
            <a:noFill/>
          </a:ln>
        </p:spPr>
        <p:txBody>
          <a:bodyPr lIns="68569" tIns="34275" rIns="68569" bIns="34275" anchor="t" anchorCtr="0">
            <a:noAutofit/>
          </a:bodyPr>
          <a:lstStyle/>
          <a:p>
            <a:pPr>
              <a:buSzPct val="25000"/>
            </a:pPr>
            <a:r>
              <a:rPr lang="en-US" sz="1500">
                <a:solidFill>
                  <a:srgbClr val="AD1312"/>
                </a:solidFill>
                <a:latin typeface="Calibri"/>
                <a:ea typeface="Calibri"/>
                <a:cs typeface="Calibri"/>
                <a:sym typeface="Calibri"/>
              </a:rPr>
              <a:t>Color Coding</a:t>
            </a:r>
          </a:p>
        </p:txBody>
      </p:sp>
      <p:sp>
        <p:nvSpPr>
          <p:cNvPr id="328" name="Shape 328"/>
          <p:cNvSpPr/>
          <p:nvPr/>
        </p:nvSpPr>
        <p:spPr>
          <a:xfrm>
            <a:off x="2907406" y="4032335"/>
            <a:ext cx="489529" cy="162698"/>
          </a:xfrm>
          <a:prstGeom prst="roundRect">
            <a:avLst>
              <a:gd name="adj" fmla="val 16667"/>
            </a:avLst>
          </a:prstGeom>
          <a:solidFill>
            <a:srgbClr val="3366FF"/>
          </a:solidFill>
          <a:ln w="9525" cap="flat">
            <a:solidFill>
              <a:schemeClr val="dk1"/>
            </a:solidFill>
            <a:prstDash val="solid"/>
            <a:round/>
            <a:headEnd type="none" w="med" len="med"/>
            <a:tailEnd type="none" w="med" len="med"/>
          </a:ln>
        </p:spPr>
        <p:txBody>
          <a:bodyPr lIns="68569" tIns="34275" rIns="68569" bIns="34275" anchor="ctr" anchorCtr="0">
            <a:noAutofit/>
          </a:bodyPr>
          <a:lstStyle/>
          <a:p>
            <a:endParaRPr sz="1350"/>
          </a:p>
        </p:txBody>
      </p:sp>
      <p:sp>
        <p:nvSpPr>
          <p:cNvPr id="329" name="Shape 329"/>
          <p:cNvSpPr/>
          <p:nvPr/>
        </p:nvSpPr>
        <p:spPr>
          <a:xfrm>
            <a:off x="2914650" y="4343400"/>
            <a:ext cx="489529" cy="171450"/>
          </a:xfrm>
          <a:prstGeom prst="roundRect">
            <a:avLst>
              <a:gd name="adj" fmla="val 16667"/>
            </a:avLst>
          </a:prstGeom>
          <a:solidFill>
            <a:srgbClr val="FFFF00"/>
          </a:solidFill>
          <a:ln w="9525" cap="flat">
            <a:solidFill>
              <a:schemeClr val="dk1"/>
            </a:solidFill>
            <a:prstDash val="solid"/>
            <a:round/>
            <a:headEnd type="none" w="med" len="med"/>
            <a:tailEnd type="none" w="med" len="med"/>
          </a:ln>
        </p:spPr>
        <p:txBody>
          <a:bodyPr lIns="68569" tIns="34275" rIns="68569" bIns="34275" anchor="ctr" anchorCtr="0">
            <a:noAutofit/>
          </a:bodyPr>
          <a:lstStyle/>
          <a:p>
            <a:endParaRPr sz="1350"/>
          </a:p>
        </p:txBody>
      </p:sp>
      <p:sp>
        <p:nvSpPr>
          <p:cNvPr id="330" name="Shape 330"/>
          <p:cNvSpPr/>
          <p:nvPr/>
        </p:nvSpPr>
        <p:spPr>
          <a:xfrm>
            <a:off x="2939470" y="4686301"/>
            <a:ext cx="457465" cy="228599"/>
          </a:xfrm>
          <a:prstGeom prst="roundRect">
            <a:avLst>
              <a:gd name="adj" fmla="val 16667"/>
            </a:avLst>
          </a:prstGeom>
          <a:solidFill>
            <a:schemeClr val="accent2"/>
          </a:solidFill>
          <a:ln w="9525" cap="flat">
            <a:solidFill>
              <a:schemeClr val="dk1"/>
            </a:solidFill>
            <a:prstDash val="solid"/>
            <a:round/>
            <a:headEnd type="none" w="med" len="med"/>
            <a:tailEnd type="none" w="med" len="med"/>
          </a:ln>
        </p:spPr>
        <p:txBody>
          <a:bodyPr lIns="68569" tIns="34275" rIns="68569" bIns="34275" anchor="ctr" anchorCtr="0">
            <a:noAutofit/>
          </a:bodyPr>
          <a:lstStyle/>
          <a:p>
            <a:endParaRPr sz="1350"/>
          </a:p>
        </p:txBody>
      </p:sp>
      <p:sp>
        <p:nvSpPr>
          <p:cNvPr id="331" name="Shape 331"/>
          <p:cNvSpPr txBox="1"/>
          <p:nvPr/>
        </p:nvSpPr>
        <p:spPr>
          <a:xfrm>
            <a:off x="3551286" y="4629150"/>
            <a:ext cx="3454180" cy="300082"/>
          </a:xfrm>
          <a:prstGeom prst="rect">
            <a:avLst/>
          </a:prstGeom>
          <a:noFill/>
          <a:ln>
            <a:noFill/>
          </a:ln>
        </p:spPr>
        <p:txBody>
          <a:bodyPr lIns="68569" tIns="34275" rIns="68569" bIns="34275" anchor="t" anchorCtr="0">
            <a:noAutofit/>
          </a:bodyPr>
          <a:lstStyle/>
          <a:p>
            <a:pPr>
              <a:buSzPct val="25000"/>
            </a:pPr>
            <a:r>
              <a:rPr lang="en-US" sz="1500">
                <a:solidFill>
                  <a:srgbClr val="AD1312"/>
                </a:solidFill>
                <a:latin typeface="Calibri"/>
                <a:ea typeface="Calibri"/>
                <a:cs typeface="Calibri"/>
                <a:sym typeface="Calibri"/>
              </a:rPr>
              <a:t>Dependent resource provider components</a:t>
            </a:r>
          </a:p>
        </p:txBody>
      </p:sp>
      <p:sp>
        <p:nvSpPr>
          <p:cNvPr id="332" name="Shape 332"/>
          <p:cNvSpPr txBox="1"/>
          <p:nvPr/>
        </p:nvSpPr>
        <p:spPr>
          <a:xfrm>
            <a:off x="3543300" y="4273593"/>
            <a:ext cx="3741975" cy="300149"/>
          </a:xfrm>
          <a:prstGeom prst="rect">
            <a:avLst/>
          </a:prstGeom>
          <a:noFill/>
          <a:ln>
            <a:noFill/>
          </a:ln>
        </p:spPr>
        <p:txBody>
          <a:bodyPr lIns="68569" tIns="34275" rIns="68569" bIns="34275" anchor="t" anchorCtr="0">
            <a:noAutofit/>
          </a:bodyPr>
          <a:lstStyle/>
          <a:p>
            <a:pPr>
              <a:buSzPct val="25000"/>
            </a:pPr>
            <a:r>
              <a:rPr lang="en-US" sz="1500">
                <a:solidFill>
                  <a:srgbClr val="000000"/>
                </a:solidFill>
                <a:latin typeface="Calibri"/>
                <a:ea typeface="Calibri"/>
                <a:cs typeface="Calibri"/>
                <a:sym typeface="Calibri"/>
              </a:rPr>
              <a:t>Complimentary </a:t>
            </a:r>
            <a:r>
              <a:rPr lang="en-US" sz="1500">
                <a:latin typeface="Calibri"/>
                <a:ea typeface="Calibri"/>
                <a:cs typeface="Calibri"/>
                <a:sym typeface="Calibri"/>
              </a:rPr>
              <a:t>g</a:t>
            </a:r>
            <a:r>
              <a:rPr lang="en-US" sz="1500">
                <a:solidFill>
                  <a:srgbClr val="000000"/>
                </a:solidFill>
                <a:latin typeface="Calibri"/>
                <a:ea typeface="Calibri"/>
                <a:cs typeface="Calibri"/>
                <a:sym typeface="Calibri"/>
              </a:rPr>
              <a:t>ateway </a:t>
            </a:r>
            <a:r>
              <a:rPr lang="en-US" sz="1500">
                <a:latin typeface="Calibri"/>
                <a:ea typeface="Calibri"/>
                <a:cs typeface="Calibri"/>
                <a:sym typeface="Calibri"/>
              </a:rPr>
              <a:t>c</a:t>
            </a:r>
            <a:r>
              <a:rPr lang="en-US" sz="1500">
                <a:solidFill>
                  <a:srgbClr val="000000"/>
                </a:solidFill>
                <a:latin typeface="Calibri"/>
                <a:ea typeface="Calibri"/>
                <a:cs typeface="Calibri"/>
                <a:sym typeface="Calibri"/>
              </a:rPr>
              <a:t>omponents</a:t>
            </a:r>
          </a:p>
        </p:txBody>
      </p:sp>
      <p:sp>
        <p:nvSpPr>
          <p:cNvPr id="333" name="Shape 333"/>
          <p:cNvSpPr txBox="1"/>
          <p:nvPr/>
        </p:nvSpPr>
        <p:spPr>
          <a:xfrm>
            <a:off x="3551286" y="3943350"/>
            <a:ext cx="1829918" cy="300082"/>
          </a:xfrm>
          <a:prstGeom prst="rect">
            <a:avLst/>
          </a:prstGeom>
          <a:noFill/>
          <a:ln>
            <a:noFill/>
          </a:ln>
        </p:spPr>
        <p:txBody>
          <a:bodyPr lIns="68569" tIns="34275" rIns="68569" bIns="34275" anchor="t" anchorCtr="0">
            <a:noAutofit/>
          </a:bodyPr>
          <a:lstStyle/>
          <a:p>
            <a:pPr>
              <a:buSzPct val="25000"/>
            </a:pPr>
            <a:r>
              <a:rPr lang="en-US" sz="1500">
                <a:solidFill>
                  <a:srgbClr val="3366FF"/>
                </a:solidFill>
                <a:latin typeface="Calibri"/>
                <a:ea typeface="Calibri"/>
                <a:cs typeface="Calibri"/>
                <a:sym typeface="Calibri"/>
              </a:rPr>
              <a:t>Airavata components</a:t>
            </a:r>
          </a:p>
        </p:txBody>
      </p:sp>
      <p:sp>
        <p:nvSpPr>
          <p:cNvPr id="334" name="Shape 334"/>
          <p:cNvSpPr txBox="1">
            <a:spLocks noGrp="1"/>
          </p:cNvSpPr>
          <p:nvPr>
            <p:ph type="title"/>
          </p:nvPr>
        </p:nvSpPr>
        <p:spPr>
          <a:xfrm>
            <a:off x="1428750" y="114300"/>
            <a:ext cx="6172200" cy="606028"/>
          </a:xfrm>
          <a:prstGeom prst="rect">
            <a:avLst/>
          </a:prstGeom>
          <a:noFill/>
          <a:ln>
            <a:noFill/>
          </a:ln>
        </p:spPr>
        <p:txBody>
          <a:bodyPr vert="horz" lIns="68569" tIns="34275" rIns="68569" bIns="34275" rtlCol="0" anchor="ctr" anchorCtr="0">
            <a:noAutofit/>
          </a:bodyPr>
          <a:lstStyle/>
          <a:p>
            <a:pPr>
              <a:spcBef>
                <a:spcPts val="0"/>
              </a:spcBef>
              <a:buClr>
                <a:schemeClr val="dk1"/>
              </a:buClr>
              <a:buSzPct val="25000"/>
            </a:pPr>
            <a:r>
              <a:rPr lang="en-US">
                <a:solidFill>
                  <a:schemeClr val="dk1"/>
                </a:solidFill>
                <a:latin typeface="Calibri"/>
                <a:ea typeface="Calibri"/>
                <a:cs typeface="Calibri"/>
                <a:sym typeface="Calibri"/>
              </a:rPr>
              <a:t>Cyberinfrastructure Layers</a:t>
            </a:r>
          </a:p>
        </p:txBody>
      </p:sp>
      <p:sp>
        <p:nvSpPr>
          <p:cNvPr id="40" name="Shape 321"/>
          <p:cNvSpPr/>
          <p:nvPr/>
        </p:nvSpPr>
        <p:spPr>
          <a:xfrm>
            <a:off x="5689490" y="2064407"/>
            <a:ext cx="842604" cy="418862"/>
          </a:xfrm>
          <a:prstGeom prst="roundRect">
            <a:avLst>
              <a:gd name="adj" fmla="val 16667"/>
            </a:avLst>
          </a:prstGeom>
          <a:solidFill>
            <a:srgbClr val="3366FF"/>
          </a:solidFill>
          <a:ln w="9525" cap="flat">
            <a:solidFill>
              <a:schemeClr val="dk1"/>
            </a:solidFill>
            <a:prstDash val="solid"/>
            <a:round/>
            <a:headEnd type="none" w="med" len="med"/>
            <a:tailEnd type="none" w="med" len="med"/>
          </a:ln>
        </p:spPr>
        <p:txBody>
          <a:bodyPr lIns="68569" tIns="34275" rIns="68569" bIns="34275" anchor="ctr" anchorCtr="0">
            <a:noAutofit/>
          </a:bodyPr>
          <a:lstStyle/>
          <a:p>
            <a:pPr algn="ctr">
              <a:buSzPct val="25000"/>
            </a:pPr>
            <a:r>
              <a:rPr lang="en-US" sz="900" dirty="0">
                <a:solidFill>
                  <a:schemeClr val="lt1"/>
                </a:solidFill>
                <a:latin typeface="Calibri"/>
                <a:ea typeface="Calibri"/>
                <a:cs typeface="Calibri"/>
                <a:sym typeface="Calibri"/>
              </a:rPr>
              <a:t>Security</a:t>
            </a:r>
            <a:endParaRPr lang="en-US" sz="900" dirty="0">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662511394"/>
      </p:ext>
    </p:extLst>
  </p:cSld>
  <p:clrMapOvr>
    <a:masterClrMapping/>
  </p:clrMapOvr>
  <p:transition spd="slow">
    <p:cut/>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286000" y="1371600"/>
            <a:ext cx="4572000" cy="3429000"/>
          </a:xfrm>
          <a:prstGeom prst="rect">
            <a:avLst/>
          </a:prstGeom>
        </p:spPr>
      </p:pic>
      <p:sp>
        <p:nvSpPr>
          <p:cNvPr id="5" name="Title 4"/>
          <p:cNvSpPr>
            <a:spLocks noGrp="1"/>
          </p:cNvSpPr>
          <p:nvPr>
            <p:ph type="title"/>
          </p:nvPr>
        </p:nvSpPr>
        <p:spPr/>
        <p:txBody>
          <a:bodyPr>
            <a:normAutofit fontScale="90000"/>
          </a:bodyPr>
          <a:lstStyle/>
          <a:p>
            <a:r>
              <a:rPr lang="en-US" dirty="0" smtClean="0"/>
              <a:t>What if Mark Zuckerberg Read More Chemistry and Biology Books?</a:t>
            </a:r>
            <a:endParaRPr lang="en-US" dirty="0"/>
          </a:p>
        </p:txBody>
      </p:sp>
    </p:spTree>
    <p:extLst>
      <p:ext uri="{BB962C8B-B14F-4D97-AF65-F5344CB8AC3E}">
        <p14:creationId xmlns:p14="http://schemas.microsoft.com/office/powerpoint/2010/main" val="1916221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671638" y="3755232"/>
            <a:ext cx="5829300" cy="1102519"/>
          </a:xfrm>
        </p:spPr>
        <p:txBody>
          <a:bodyPr/>
          <a:lstStyle/>
          <a:p>
            <a:r>
              <a:rPr lang="en-US" dirty="0" smtClean="0"/>
              <a:t>What Is a Science Gateway?</a:t>
            </a:r>
            <a:endParaRPr lang="en-US" dirty="0"/>
          </a:p>
        </p:txBody>
      </p:sp>
      <p:pic>
        <p:nvPicPr>
          <p:cNvPr id="3" name="Picture 2"/>
          <p:cNvPicPr>
            <a:picLocks noChangeAspect="1"/>
          </p:cNvPicPr>
          <p:nvPr/>
        </p:nvPicPr>
        <p:blipFill>
          <a:blip r:embed="rId2"/>
          <a:stretch>
            <a:fillRect/>
          </a:stretch>
        </p:blipFill>
        <p:spPr>
          <a:xfrm>
            <a:off x="2376488" y="400050"/>
            <a:ext cx="4419600" cy="3314700"/>
          </a:xfrm>
          <a:prstGeom prst="rect">
            <a:avLst/>
          </a:prstGeom>
        </p:spPr>
      </p:pic>
    </p:spTree>
    <p:extLst>
      <p:ext uri="{BB962C8B-B14F-4D97-AF65-F5344CB8AC3E}">
        <p14:creationId xmlns:p14="http://schemas.microsoft.com/office/powerpoint/2010/main" val="9319490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pic>
        <p:nvPicPr>
          <p:cNvPr id="87" name="Shape 87"/>
          <p:cNvPicPr preferRelativeResize="0"/>
          <p:nvPr/>
        </p:nvPicPr>
        <p:blipFill>
          <a:blip r:embed="rId3">
            <a:alphaModFix/>
          </a:blip>
          <a:stretch>
            <a:fillRect/>
          </a:stretch>
        </p:blipFill>
        <p:spPr>
          <a:xfrm>
            <a:off x="3083607" y="203053"/>
            <a:ext cx="3031444" cy="811994"/>
          </a:xfrm>
          <a:prstGeom prst="rect">
            <a:avLst/>
          </a:prstGeom>
          <a:noFill/>
          <a:ln>
            <a:noFill/>
          </a:ln>
        </p:spPr>
      </p:pic>
      <p:pic>
        <p:nvPicPr>
          <p:cNvPr id="88" name="Shape 88"/>
          <p:cNvPicPr preferRelativeResize="0"/>
          <p:nvPr/>
        </p:nvPicPr>
        <p:blipFill>
          <a:blip r:embed="rId4">
            <a:alphaModFix/>
          </a:blip>
          <a:stretch>
            <a:fillRect/>
          </a:stretch>
        </p:blipFill>
        <p:spPr>
          <a:xfrm>
            <a:off x="1143000" y="1056402"/>
            <a:ext cx="6858000" cy="2836069"/>
          </a:xfrm>
          <a:prstGeom prst="rect">
            <a:avLst/>
          </a:prstGeom>
          <a:noFill/>
          <a:ln>
            <a:noFill/>
          </a:ln>
        </p:spPr>
      </p:pic>
      <p:sp>
        <p:nvSpPr>
          <p:cNvPr id="89" name="Shape 89"/>
          <p:cNvSpPr txBox="1"/>
          <p:nvPr/>
        </p:nvSpPr>
        <p:spPr>
          <a:xfrm>
            <a:off x="1428750" y="3943350"/>
            <a:ext cx="6256800" cy="391050"/>
          </a:xfrm>
          <a:prstGeom prst="rect">
            <a:avLst/>
          </a:prstGeom>
          <a:noFill/>
          <a:ln>
            <a:noFill/>
          </a:ln>
        </p:spPr>
        <p:txBody>
          <a:bodyPr lIns="68569" tIns="68569" rIns="68569" bIns="68569" anchor="t" anchorCtr="0">
            <a:noAutofit/>
          </a:bodyPr>
          <a:lstStyle/>
          <a:p>
            <a:pPr algn="ctr"/>
            <a:r>
              <a:rPr lang="en" dirty="0">
                <a:solidFill>
                  <a:srgbClr val="898989"/>
                </a:solidFill>
                <a:latin typeface="Montserrat"/>
                <a:ea typeface="Montserrat"/>
                <a:cs typeface="Montserrat"/>
                <a:sym typeface="Montserrat"/>
              </a:rPr>
              <a:t>SEAGrid.org is an Apache </a:t>
            </a:r>
            <a:r>
              <a:rPr lang="en" dirty="0">
                <a:solidFill>
                  <a:srgbClr val="898989"/>
                </a:solidFill>
                <a:latin typeface="Montserrat"/>
                <a:ea typeface="Montserrat"/>
                <a:cs typeface="Montserrat"/>
                <a:sym typeface="Montserrat"/>
              </a:rPr>
              <a:t>Airavata</a:t>
            </a:r>
            <a:r>
              <a:rPr lang="en-US" dirty="0">
                <a:solidFill>
                  <a:srgbClr val="898989"/>
                </a:solidFill>
                <a:latin typeface="Montserrat"/>
                <a:ea typeface="Montserrat"/>
                <a:cs typeface="Montserrat"/>
                <a:sym typeface="Montserrat"/>
              </a:rPr>
              <a:t>-p</a:t>
            </a:r>
            <a:r>
              <a:rPr lang="en" dirty="0">
                <a:solidFill>
                  <a:srgbClr val="898989"/>
                </a:solidFill>
                <a:latin typeface="Montserrat"/>
                <a:ea typeface="Montserrat"/>
                <a:cs typeface="Montserrat"/>
                <a:sym typeface="Montserrat"/>
              </a:rPr>
              <a:t>owered </a:t>
            </a:r>
            <a:r>
              <a:rPr lang="en-US" dirty="0">
                <a:solidFill>
                  <a:srgbClr val="898989"/>
                </a:solidFill>
                <a:latin typeface="Montserrat"/>
                <a:ea typeface="Montserrat"/>
                <a:cs typeface="Montserrat"/>
                <a:sym typeface="Montserrat"/>
              </a:rPr>
              <a:t>g</a:t>
            </a:r>
            <a:r>
              <a:rPr lang="en" dirty="0">
                <a:solidFill>
                  <a:srgbClr val="898989"/>
                </a:solidFill>
                <a:latin typeface="Montserrat"/>
                <a:ea typeface="Montserrat"/>
                <a:cs typeface="Montserrat"/>
                <a:sym typeface="Montserrat"/>
              </a:rPr>
              <a:t>ateway</a:t>
            </a:r>
            <a:endParaRPr lang="en" dirty="0">
              <a:solidFill>
                <a:srgbClr val="898989"/>
              </a:solidFill>
              <a:latin typeface="Montserrat"/>
              <a:ea typeface="Montserrat"/>
              <a:cs typeface="Montserrat"/>
              <a:sym typeface="Montserrat"/>
            </a:endParaRPr>
          </a:p>
        </p:txBody>
      </p:sp>
    </p:spTree>
    <p:extLst>
      <p:ext uri="{BB962C8B-B14F-4D97-AF65-F5344CB8AC3E}">
        <p14:creationId xmlns:p14="http://schemas.microsoft.com/office/powerpoint/2010/main" val="736333700"/>
      </p:ext>
    </p:extLst>
  </p:cSld>
  <p:clrMapOvr>
    <a:masterClrMapping/>
  </p:clrMapOvr>
  <p:transition spd="slow">
    <p:cut/>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819275" y="1072753"/>
            <a:ext cx="5505450" cy="3698975"/>
          </a:xfrm>
          <a:prstGeom prst="rect">
            <a:avLst/>
          </a:prstGeom>
        </p:spPr>
      </p:pic>
      <p:sp>
        <p:nvSpPr>
          <p:cNvPr id="6" name="Title 5"/>
          <p:cNvSpPr>
            <a:spLocks noGrp="1"/>
          </p:cNvSpPr>
          <p:nvPr>
            <p:ph type="title"/>
          </p:nvPr>
        </p:nvSpPr>
        <p:spPr/>
        <p:txBody>
          <a:bodyPr>
            <a:normAutofit/>
          </a:bodyPr>
          <a:lstStyle/>
          <a:p>
            <a:r>
              <a:rPr lang="en-US" dirty="0" smtClean="0">
                <a:solidFill>
                  <a:srgbClr val="898989"/>
                </a:solidFill>
                <a:latin typeface="Montserrat"/>
                <a:ea typeface="Montserrat"/>
                <a:cs typeface="Montserrat"/>
              </a:rPr>
              <a:t>Hydrated Calcium Carbonate in Action</a:t>
            </a:r>
            <a:endParaRPr lang="en-US" dirty="0"/>
          </a:p>
        </p:txBody>
      </p:sp>
    </p:spTree>
    <p:extLst>
      <p:ext uri="{BB962C8B-B14F-4D97-AF65-F5344CB8AC3E}">
        <p14:creationId xmlns:p14="http://schemas.microsoft.com/office/powerpoint/2010/main" val="6782007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3" name="Content Placeholder 2"/>
          <p:cNvSpPr txBox="1">
            <a:spLocks/>
          </p:cNvSpPr>
          <p:nvPr/>
        </p:nvSpPr>
        <p:spPr>
          <a:xfrm>
            <a:off x="1485900" y="171451"/>
            <a:ext cx="6400800" cy="1371600"/>
          </a:xfrm>
          <a:prstGeom prst="rect">
            <a:avLst/>
          </a:prstGeom>
          <a:noFill/>
          <a:ln>
            <a:noFill/>
          </a:ln>
        </p:spPr>
        <p:style>
          <a:lnRef idx="2">
            <a:schemeClr val="accent2">
              <a:shade val="50000"/>
            </a:schemeClr>
          </a:lnRef>
          <a:fillRef idx="1">
            <a:schemeClr val="accent2"/>
          </a:fillRef>
          <a:effectRef idx="0">
            <a:schemeClr val="accent2"/>
          </a:effectRef>
          <a:fontRef idx="minor">
            <a:schemeClr val="lt1"/>
          </a:fontRef>
        </p:style>
        <p:txBody>
          <a:bodyPr vert="horz" lIns="68580" tIns="34290" rIns="68580" bIns="3429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lt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lt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lt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lt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lt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lt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lt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lt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lt1"/>
                </a:solidFill>
                <a:latin typeface="+mn-lt"/>
                <a:ea typeface="+mn-ea"/>
                <a:cs typeface="+mn-cs"/>
              </a:defRPr>
            </a:lvl9pPr>
          </a:lstStyle>
          <a:p>
            <a:pPr marL="0" indent="0">
              <a:spcBef>
                <a:spcPts val="0"/>
              </a:spcBef>
              <a:buNone/>
            </a:pPr>
            <a:r>
              <a:rPr lang="en-US" sz="1800" dirty="0">
                <a:solidFill>
                  <a:srgbClr val="898989"/>
                </a:solidFill>
                <a:latin typeface="Montserrat"/>
                <a:ea typeface="Montserrat"/>
                <a:cs typeface="Montserrat"/>
              </a:rPr>
              <a:t>What is the chemistry of hydrated calcium carbonate</a:t>
            </a:r>
            <a:r>
              <a:rPr lang="en-US" sz="1800" dirty="0">
                <a:solidFill>
                  <a:srgbClr val="898989"/>
                </a:solidFill>
                <a:latin typeface="Montserrat"/>
                <a:ea typeface="Montserrat"/>
                <a:cs typeface="Montserrat"/>
              </a:rPr>
              <a:t>?</a:t>
            </a:r>
          </a:p>
          <a:p>
            <a:pPr>
              <a:spcBef>
                <a:spcPts val="0"/>
              </a:spcBef>
            </a:pPr>
            <a:r>
              <a:rPr lang="en-US" sz="1800" dirty="0">
                <a:solidFill>
                  <a:srgbClr val="898989"/>
                </a:solidFill>
                <a:latin typeface="Montserrat"/>
                <a:ea typeface="Montserrat"/>
                <a:cs typeface="Montserrat"/>
              </a:rPr>
              <a:t>Bio-mineralization of skeletons and </a:t>
            </a:r>
            <a:r>
              <a:rPr lang="en-US" sz="1800" dirty="0">
                <a:solidFill>
                  <a:srgbClr val="898989"/>
                </a:solidFill>
                <a:latin typeface="Montserrat"/>
                <a:ea typeface="Montserrat"/>
                <a:cs typeface="Montserrat"/>
              </a:rPr>
              <a:t>shells</a:t>
            </a:r>
          </a:p>
          <a:p>
            <a:pPr>
              <a:spcBef>
                <a:spcPts val="0"/>
              </a:spcBef>
            </a:pPr>
            <a:r>
              <a:rPr lang="en-US" sz="1800" dirty="0">
                <a:solidFill>
                  <a:srgbClr val="898989"/>
                </a:solidFill>
                <a:latin typeface="Montserrat"/>
                <a:ea typeface="Montserrat"/>
                <a:cs typeface="Montserrat"/>
              </a:rPr>
              <a:t>Geological </a:t>
            </a:r>
            <a:r>
              <a:rPr lang="en-US" sz="1800" dirty="0">
                <a:solidFill>
                  <a:srgbClr val="898989"/>
                </a:solidFill>
                <a:latin typeface="Montserrat"/>
                <a:ea typeface="Montserrat"/>
                <a:cs typeface="Montserrat"/>
              </a:rPr>
              <a:t>C02 </a:t>
            </a:r>
            <a:r>
              <a:rPr lang="en-US" sz="1800" dirty="0">
                <a:solidFill>
                  <a:srgbClr val="898989"/>
                </a:solidFill>
                <a:latin typeface="Montserrat"/>
                <a:ea typeface="Montserrat"/>
                <a:cs typeface="Montserrat"/>
              </a:rPr>
              <a:t>sequestration</a:t>
            </a:r>
          </a:p>
          <a:p>
            <a:pPr>
              <a:spcBef>
                <a:spcPts val="0"/>
              </a:spcBef>
            </a:pPr>
            <a:r>
              <a:rPr lang="en-US" sz="1800" dirty="0">
                <a:solidFill>
                  <a:srgbClr val="898989"/>
                </a:solidFill>
                <a:latin typeface="Montserrat"/>
                <a:ea typeface="Montserrat"/>
                <a:cs typeface="Montserrat"/>
              </a:rPr>
              <a:t>Cleanup </a:t>
            </a:r>
            <a:r>
              <a:rPr lang="en-US" sz="1800" dirty="0">
                <a:solidFill>
                  <a:srgbClr val="898989"/>
                </a:solidFill>
                <a:latin typeface="Montserrat"/>
                <a:ea typeface="Montserrat"/>
                <a:cs typeface="Montserrat"/>
              </a:rPr>
              <a:t>of contaminated environments</a:t>
            </a:r>
          </a:p>
          <a:p>
            <a:pPr marL="0" indent="0" algn="ctr">
              <a:buNone/>
            </a:pPr>
            <a:endParaRPr lang="en-US" sz="1800" dirty="0">
              <a:solidFill>
                <a:schemeClr val="bg2"/>
              </a:solidFill>
            </a:endParaRPr>
          </a:p>
        </p:txBody>
      </p:sp>
      <p:pic>
        <p:nvPicPr>
          <p:cNvPr id="11" name="Picture 10"/>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4743450" y="1905532"/>
            <a:ext cx="2400300" cy="2329070"/>
          </a:xfrm>
          <a:prstGeom prst="rect">
            <a:avLst/>
          </a:prstGeom>
          <a:noFill/>
          <a:ln>
            <a:noFill/>
          </a:ln>
        </p:spPr>
      </p:pic>
      <p:sp>
        <p:nvSpPr>
          <p:cNvPr id="12" name="Right Arrow 11"/>
          <p:cNvSpPr/>
          <p:nvPr/>
        </p:nvSpPr>
        <p:spPr>
          <a:xfrm>
            <a:off x="3714751" y="2824978"/>
            <a:ext cx="939068" cy="28233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 name="TextBox 12"/>
          <p:cNvSpPr txBox="1"/>
          <p:nvPr/>
        </p:nvSpPr>
        <p:spPr>
          <a:xfrm>
            <a:off x="2114551" y="4382409"/>
            <a:ext cx="1289801" cy="300082"/>
          </a:xfrm>
          <a:prstGeom prst="rect">
            <a:avLst/>
          </a:prstGeom>
          <a:noFill/>
        </p:spPr>
        <p:txBody>
          <a:bodyPr wrap="square" rtlCol="0">
            <a:spAutoFit/>
          </a:bodyPr>
          <a:lstStyle/>
          <a:p>
            <a:r>
              <a:rPr lang="en-US" sz="1350" dirty="0"/>
              <a:t>CaCO3.1H2O</a:t>
            </a:r>
            <a:endParaRPr lang="en-US" sz="1350" dirty="0"/>
          </a:p>
        </p:txBody>
      </p:sp>
      <p:sp>
        <p:nvSpPr>
          <p:cNvPr id="14" name="TextBox 13"/>
          <p:cNvSpPr txBox="1"/>
          <p:nvPr/>
        </p:nvSpPr>
        <p:spPr>
          <a:xfrm>
            <a:off x="5543551" y="4382409"/>
            <a:ext cx="1289801" cy="300082"/>
          </a:xfrm>
          <a:prstGeom prst="rect">
            <a:avLst/>
          </a:prstGeom>
          <a:noFill/>
        </p:spPr>
        <p:txBody>
          <a:bodyPr wrap="square" rtlCol="0">
            <a:spAutoFit/>
          </a:bodyPr>
          <a:lstStyle/>
          <a:p>
            <a:r>
              <a:rPr lang="en-US" sz="1350" dirty="0"/>
              <a:t>CaCO3.12H2O</a:t>
            </a:r>
            <a:endParaRPr lang="en-US" sz="1350" dirty="0"/>
          </a:p>
        </p:txBody>
      </p:sp>
      <p:pic>
        <p:nvPicPr>
          <p:cNvPr id="15" name="Picture 14"/>
          <p:cNvPicPr>
            <a:picLocks noChangeAspect="1"/>
          </p:cNvPicPr>
          <p:nvPr/>
        </p:nvPicPr>
        <p:blipFill>
          <a:blip r:embed="rId4"/>
          <a:stretch>
            <a:fillRect/>
          </a:stretch>
        </p:blipFill>
        <p:spPr>
          <a:xfrm>
            <a:off x="1428751" y="2171700"/>
            <a:ext cx="1940192" cy="2120052"/>
          </a:xfrm>
          <a:prstGeom prst="rect">
            <a:avLst/>
          </a:prstGeom>
        </p:spPr>
      </p:pic>
      <p:sp>
        <p:nvSpPr>
          <p:cNvPr id="16" name="TextBox 15"/>
          <p:cNvSpPr txBox="1"/>
          <p:nvPr/>
        </p:nvSpPr>
        <p:spPr>
          <a:xfrm>
            <a:off x="2857501" y="1837551"/>
            <a:ext cx="3371849" cy="300082"/>
          </a:xfrm>
          <a:prstGeom prst="rect">
            <a:avLst/>
          </a:prstGeom>
          <a:noFill/>
        </p:spPr>
        <p:txBody>
          <a:bodyPr wrap="square" rtlCol="0">
            <a:spAutoFit/>
          </a:bodyPr>
          <a:lstStyle/>
          <a:p>
            <a:r>
              <a:rPr lang="en-US" sz="1350" dirty="0"/>
              <a:t>Lopez-Berganza, et al. </a:t>
            </a:r>
            <a:r>
              <a:rPr lang="en-US" sz="1350" i="1" dirty="0"/>
              <a:t>J Phys. Chem. A</a:t>
            </a:r>
            <a:r>
              <a:rPr lang="en-US" sz="1350" dirty="0"/>
              <a:t>(2015)</a:t>
            </a:r>
            <a:endParaRPr lang="en-US" sz="1350" dirty="0"/>
          </a:p>
        </p:txBody>
      </p:sp>
    </p:spTree>
    <p:extLst>
      <p:ext uri="{BB962C8B-B14F-4D97-AF65-F5344CB8AC3E}">
        <p14:creationId xmlns:p14="http://schemas.microsoft.com/office/powerpoint/2010/main" val="2011640971"/>
      </p:ext>
    </p:extLst>
  </p:cSld>
  <p:clrMapOvr>
    <a:masterClrMapping/>
  </p:clrMapOvr>
  <p:transition spd="slow">
    <p:cut/>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20" name="Rectangle 119"/>
          <p:cNvSpPr/>
          <p:nvPr/>
        </p:nvSpPr>
        <p:spPr>
          <a:xfrm>
            <a:off x="1371600" y="0"/>
            <a:ext cx="1407319" cy="4929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CaCO</a:t>
            </a:r>
            <a:r>
              <a:rPr lang="en-US" sz="1350" baseline="-25000" dirty="0"/>
              <a:t>3</a:t>
            </a:r>
            <a:r>
              <a:rPr lang="en-US" sz="1350" dirty="0"/>
              <a:t>.xH</a:t>
            </a:r>
            <a:r>
              <a:rPr lang="en-US" sz="1350" baseline="-25000" dirty="0"/>
              <a:t>2</a:t>
            </a:r>
            <a:r>
              <a:rPr lang="en-US" sz="1350" dirty="0"/>
              <a:t>O Initial guess</a:t>
            </a:r>
            <a:endParaRPr lang="en-US" sz="1350" dirty="0"/>
          </a:p>
        </p:txBody>
      </p:sp>
      <p:grpSp>
        <p:nvGrpSpPr>
          <p:cNvPr id="121" name="Group 120"/>
          <p:cNvGrpSpPr/>
          <p:nvPr/>
        </p:nvGrpSpPr>
        <p:grpSpPr>
          <a:xfrm>
            <a:off x="2443161" y="1128713"/>
            <a:ext cx="2571750" cy="1278731"/>
            <a:chOff x="1581148" y="2190750"/>
            <a:chExt cx="3429000" cy="1704975"/>
          </a:xfrm>
          <a:solidFill>
            <a:schemeClr val="bg2">
              <a:lumMod val="25000"/>
            </a:schemeClr>
          </a:solidFill>
        </p:grpSpPr>
        <p:sp>
          <p:nvSpPr>
            <p:cNvPr id="122" name="Rectangle 121"/>
            <p:cNvSpPr/>
            <p:nvPr/>
          </p:nvSpPr>
          <p:spPr>
            <a:xfrm>
              <a:off x="1581148" y="2190750"/>
              <a:ext cx="3429000" cy="17049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350" dirty="0"/>
                <a:t>Stampede Supercomputer</a:t>
              </a:r>
              <a:endParaRPr lang="en-US" sz="1350" dirty="0"/>
            </a:p>
          </p:txBody>
        </p:sp>
        <p:sp>
          <p:nvSpPr>
            <p:cNvPr id="123" name="Rectangle 122"/>
            <p:cNvSpPr/>
            <p:nvPr/>
          </p:nvSpPr>
          <p:spPr>
            <a:xfrm>
              <a:off x="1962147" y="2565083"/>
              <a:ext cx="2714627" cy="1219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TINKER </a:t>
              </a:r>
            </a:p>
            <a:p>
              <a:pPr algn="ctr"/>
              <a:r>
                <a:rPr lang="en-US" sz="1200" dirty="0"/>
                <a:t>Monte Carlo Molecular Mechanics</a:t>
              </a:r>
            </a:p>
            <a:p>
              <a:pPr algn="ctr"/>
              <a:r>
                <a:rPr lang="en-US" sz="1200" dirty="0"/>
                <a:t>(Minimize Torsional Energy in &lt;20,000 steps)</a:t>
              </a:r>
              <a:endParaRPr lang="en-US" sz="1200" dirty="0"/>
            </a:p>
          </p:txBody>
        </p:sp>
      </p:grpSp>
      <p:cxnSp>
        <p:nvCxnSpPr>
          <p:cNvPr id="124" name="Elbow Connector 123"/>
          <p:cNvCxnSpPr>
            <a:stCxn id="120" idx="2"/>
            <a:endCxn id="122" idx="1"/>
          </p:cNvCxnSpPr>
          <p:nvPr/>
        </p:nvCxnSpPr>
        <p:spPr>
          <a:xfrm rot="16200000" flipH="1">
            <a:off x="1621631" y="946548"/>
            <a:ext cx="1275160" cy="367901"/>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grpSp>
        <p:nvGrpSpPr>
          <p:cNvPr id="126" name="Group 125"/>
          <p:cNvGrpSpPr/>
          <p:nvPr/>
        </p:nvGrpSpPr>
        <p:grpSpPr>
          <a:xfrm>
            <a:off x="5300660" y="1415801"/>
            <a:ext cx="2571750" cy="980123"/>
            <a:chOff x="1581148" y="2190750"/>
            <a:chExt cx="3429000" cy="1704975"/>
          </a:xfrm>
        </p:grpSpPr>
        <p:sp>
          <p:nvSpPr>
            <p:cNvPr id="129" name="Rectangle 128"/>
            <p:cNvSpPr/>
            <p:nvPr/>
          </p:nvSpPr>
          <p:spPr>
            <a:xfrm>
              <a:off x="1581148" y="2190750"/>
              <a:ext cx="3429000" cy="1704975"/>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350" dirty="0"/>
                <a:t>Stampede Supercomputer</a:t>
              </a:r>
              <a:endParaRPr lang="en-US" sz="1350" dirty="0"/>
            </a:p>
          </p:txBody>
        </p:sp>
        <p:sp>
          <p:nvSpPr>
            <p:cNvPr id="130" name="Rectangle 129"/>
            <p:cNvSpPr/>
            <p:nvPr/>
          </p:nvSpPr>
          <p:spPr>
            <a:xfrm>
              <a:off x="1962147" y="2752446"/>
              <a:ext cx="2714627" cy="103183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DFTB+</a:t>
              </a:r>
            </a:p>
            <a:p>
              <a:pPr algn="ctr"/>
              <a:r>
                <a:rPr lang="en-US" sz="1200" dirty="0"/>
                <a:t>Approximate DFT-Based</a:t>
              </a:r>
            </a:p>
          </p:txBody>
        </p:sp>
      </p:grpSp>
      <p:cxnSp>
        <p:nvCxnSpPr>
          <p:cNvPr id="127" name="Elbow Connector 126"/>
          <p:cNvCxnSpPr>
            <a:stCxn id="122" idx="0"/>
            <a:endCxn id="129" idx="0"/>
          </p:cNvCxnSpPr>
          <p:nvPr/>
        </p:nvCxnSpPr>
        <p:spPr>
          <a:xfrm rot="16200000" flipH="1">
            <a:off x="5014241" y="-156493"/>
            <a:ext cx="287089" cy="2857499"/>
          </a:xfrm>
          <a:prstGeom prst="bentConnector3">
            <a:avLst>
              <a:gd name="adj1" fmla="val -59720"/>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28" name="TextBox 127"/>
          <p:cNvSpPr txBox="1"/>
          <p:nvPr/>
        </p:nvSpPr>
        <p:spPr>
          <a:xfrm>
            <a:off x="3850482" y="714375"/>
            <a:ext cx="2035969" cy="300082"/>
          </a:xfrm>
          <a:prstGeom prst="rect">
            <a:avLst/>
          </a:prstGeom>
          <a:noFill/>
        </p:spPr>
        <p:txBody>
          <a:bodyPr wrap="square" rtlCol="0">
            <a:spAutoFit/>
          </a:bodyPr>
          <a:lstStyle/>
          <a:p>
            <a:endParaRPr lang="en-US" sz="1350" dirty="0"/>
          </a:p>
        </p:txBody>
      </p:sp>
      <p:pic>
        <p:nvPicPr>
          <p:cNvPr id="131" name="Picture 4" descr="http://www5.hmc.edu/ITNews/wp-content/uploads/2012/09/XSEDE.pn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428751" y="3886200"/>
            <a:ext cx="996287" cy="363790"/>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32" name="Group 131"/>
          <p:cNvGrpSpPr/>
          <p:nvPr/>
        </p:nvGrpSpPr>
        <p:grpSpPr>
          <a:xfrm>
            <a:off x="5300660" y="1995874"/>
            <a:ext cx="2571750" cy="2137459"/>
            <a:chOff x="5391146" y="3346965"/>
            <a:chExt cx="3429000" cy="2849945"/>
          </a:xfrm>
        </p:grpSpPr>
        <p:grpSp>
          <p:nvGrpSpPr>
            <p:cNvPr id="133" name="Group 132"/>
            <p:cNvGrpSpPr/>
            <p:nvPr/>
          </p:nvGrpSpPr>
          <p:grpSpPr>
            <a:xfrm>
              <a:off x="5391146" y="4890080"/>
              <a:ext cx="3429000" cy="1306830"/>
              <a:chOff x="1581148" y="2190750"/>
              <a:chExt cx="3429000" cy="1704975"/>
            </a:xfrm>
          </p:grpSpPr>
          <p:sp>
            <p:nvSpPr>
              <p:cNvPr id="135" name="Rectangle 134"/>
              <p:cNvSpPr/>
              <p:nvPr/>
            </p:nvSpPr>
            <p:spPr>
              <a:xfrm>
                <a:off x="1581148" y="2190750"/>
                <a:ext cx="3429000" cy="1704975"/>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350" dirty="0"/>
                  <a:t>Comet Supercomputer</a:t>
                </a:r>
                <a:endParaRPr lang="en-US" sz="1350" dirty="0"/>
              </a:p>
            </p:txBody>
          </p:sp>
          <p:sp>
            <p:nvSpPr>
              <p:cNvPr id="136" name="Rectangle 135"/>
              <p:cNvSpPr/>
              <p:nvPr/>
            </p:nvSpPr>
            <p:spPr>
              <a:xfrm>
                <a:off x="1962147" y="2752446"/>
                <a:ext cx="2714627" cy="103183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Gaussian09</a:t>
                </a:r>
              </a:p>
              <a:p>
                <a:pPr algn="ctr"/>
                <a:r>
                  <a:rPr lang="en-US" sz="1200" dirty="0"/>
                  <a:t>Ab initio Quantum Chemistry</a:t>
                </a:r>
              </a:p>
            </p:txBody>
          </p:sp>
        </p:grpSp>
        <p:cxnSp>
          <p:nvCxnSpPr>
            <p:cNvPr id="134" name="Straight Arrow Connector 133"/>
            <p:cNvCxnSpPr>
              <a:stCxn id="129" idx="2"/>
              <a:endCxn id="135" idx="0"/>
            </p:cNvCxnSpPr>
            <p:nvPr/>
          </p:nvCxnSpPr>
          <p:spPr>
            <a:xfrm flipH="1">
              <a:off x="7105646" y="3346965"/>
              <a:ext cx="152400" cy="154311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138" name="Rectangle 137"/>
          <p:cNvSpPr/>
          <p:nvPr/>
        </p:nvSpPr>
        <p:spPr>
          <a:xfrm>
            <a:off x="2625327" y="2975331"/>
            <a:ext cx="2243137" cy="133588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-2-3 CaCO3 Equilibrium Structures</a:t>
            </a:r>
          </a:p>
          <a:p>
            <a:pPr algn="ctr"/>
            <a:r>
              <a:rPr lang="en-US" sz="1350" dirty="0"/>
              <a:t>-Thermochemistry (E,H,G, etc.)</a:t>
            </a:r>
          </a:p>
          <a:p>
            <a:pPr algn="ctr"/>
            <a:r>
              <a:rPr lang="en-US" sz="1350" dirty="0"/>
              <a:t>-Vibrational Frequencies</a:t>
            </a:r>
            <a:endParaRPr lang="en-US" sz="1350" dirty="0"/>
          </a:p>
        </p:txBody>
      </p:sp>
      <p:cxnSp>
        <p:nvCxnSpPr>
          <p:cNvPr id="139" name="Straight Arrow Connector 138"/>
          <p:cNvCxnSpPr>
            <a:endCxn id="138" idx="3"/>
          </p:cNvCxnSpPr>
          <p:nvPr/>
        </p:nvCxnSpPr>
        <p:spPr>
          <a:xfrm flipH="1">
            <a:off x="4868463" y="3643271"/>
            <a:ext cx="560787"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1" name="Elbow Connector 140"/>
          <p:cNvCxnSpPr>
            <a:stCxn id="138" idx="1"/>
          </p:cNvCxnSpPr>
          <p:nvPr/>
        </p:nvCxnSpPr>
        <p:spPr>
          <a:xfrm rot="10800000">
            <a:off x="1550194" y="1"/>
            <a:ext cx="1189433" cy="3128921"/>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42" name="TextBox 141"/>
          <p:cNvSpPr txBox="1"/>
          <p:nvPr/>
        </p:nvSpPr>
        <p:spPr>
          <a:xfrm>
            <a:off x="1582339" y="2829799"/>
            <a:ext cx="1335881" cy="300082"/>
          </a:xfrm>
          <a:prstGeom prst="rect">
            <a:avLst/>
          </a:prstGeom>
          <a:noFill/>
        </p:spPr>
        <p:txBody>
          <a:bodyPr wrap="square" rtlCol="0">
            <a:spAutoFit/>
          </a:bodyPr>
          <a:lstStyle/>
          <a:p>
            <a:r>
              <a:rPr lang="en-US" sz="1350" dirty="0"/>
              <a:t>x=x+1</a:t>
            </a:r>
            <a:endParaRPr lang="en-US" sz="1350" dirty="0"/>
          </a:p>
        </p:txBody>
      </p:sp>
      <p:sp>
        <p:nvSpPr>
          <p:cNvPr id="143" name="TextBox 142"/>
          <p:cNvSpPr txBox="1"/>
          <p:nvPr/>
        </p:nvSpPr>
        <p:spPr>
          <a:xfrm>
            <a:off x="1323064" y="4380253"/>
            <a:ext cx="2255746" cy="230832"/>
          </a:xfrm>
          <a:prstGeom prst="rect">
            <a:avLst/>
          </a:prstGeom>
          <a:noFill/>
        </p:spPr>
        <p:txBody>
          <a:bodyPr wrap="none" rtlCol="0">
            <a:spAutoFit/>
          </a:bodyPr>
          <a:lstStyle/>
          <a:p>
            <a:r>
              <a:rPr lang="en-US" sz="900" dirty="0"/>
              <a:t>Lopez-Berganza, et al. </a:t>
            </a:r>
            <a:r>
              <a:rPr lang="en-US" sz="900" i="1" dirty="0"/>
              <a:t>J Phys. Chem. A</a:t>
            </a:r>
            <a:r>
              <a:rPr lang="en-US" sz="900" dirty="0"/>
              <a:t>(2015)</a:t>
            </a:r>
            <a:endParaRPr lang="en-US" sz="900" dirty="0"/>
          </a:p>
        </p:txBody>
      </p:sp>
      <p:pic>
        <p:nvPicPr>
          <p:cNvPr id="145" name="Shape 87"/>
          <p:cNvPicPr preferRelativeResize="0"/>
          <p:nvPr/>
        </p:nvPicPr>
        <p:blipFill>
          <a:blip r:embed="rId4">
            <a:alphaModFix/>
          </a:blip>
          <a:stretch>
            <a:fillRect/>
          </a:stretch>
        </p:blipFill>
        <p:spPr>
          <a:xfrm>
            <a:off x="1543051" y="611445"/>
            <a:ext cx="1306415" cy="349933"/>
          </a:xfrm>
          <a:prstGeom prst="rect">
            <a:avLst/>
          </a:prstGeom>
          <a:solidFill>
            <a:schemeClr val="bg1"/>
          </a:solidFill>
          <a:ln>
            <a:solidFill>
              <a:schemeClr val="accent5"/>
            </a:solidFill>
          </a:ln>
        </p:spPr>
      </p:pic>
      <p:pic>
        <p:nvPicPr>
          <p:cNvPr id="146" name="Shape 87"/>
          <p:cNvPicPr preferRelativeResize="0"/>
          <p:nvPr/>
        </p:nvPicPr>
        <p:blipFill>
          <a:blip r:embed="rId4">
            <a:alphaModFix/>
          </a:blip>
          <a:stretch>
            <a:fillRect/>
          </a:stretch>
        </p:blipFill>
        <p:spPr>
          <a:xfrm>
            <a:off x="5923057" y="742972"/>
            <a:ext cx="1306415" cy="349933"/>
          </a:xfrm>
          <a:prstGeom prst="rect">
            <a:avLst/>
          </a:prstGeom>
          <a:solidFill>
            <a:schemeClr val="bg1"/>
          </a:solidFill>
          <a:ln>
            <a:solidFill>
              <a:schemeClr val="accent5"/>
            </a:solidFill>
          </a:ln>
        </p:spPr>
      </p:pic>
      <p:pic>
        <p:nvPicPr>
          <p:cNvPr id="147" name="Shape 87"/>
          <p:cNvPicPr preferRelativeResize="0"/>
          <p:nvPr/>
        </p:nvPicPr>
        <p:blipFill>
          <a:blip r:embed="rId4">
            <a:alphaModFix/>
          </a:blip>
          <a:stretch>
            <a:fillRect/>
          </a:stretch>
        </p:blipFill>
        <p:spPr>
          <a:xfrm>
            <a:off x="6000751" y="2565197"/>
            <a:ext cx="1306415" cy="349933"/>
          </a:xfrm>
          <a:prstGeom prst="rect">
            <a:avLst/>
          </a:prstGeom>
          <a:solidFill>
            <a:schemeClr val="bg1"/>
          </a:solidFill>
          <a:ln>
            <a:solidFill>
              <a:schemeClr val="accent5"/>
            </a:solidFill>
          </a:ln>
        </p:spPr>
      </p:pic>
      <p:sp>
        <p:nvSpPr>
          <p:cNvPr id="149" name="Shape 74"/>
          <p:cNvSpPr txBox="1">
            <a:spLocks/>
          </p:cNvSpPr>
          <p:nvPr/>
        </p:nvSpPr>
        <p:spPr>
          <a:xfrm>
            <a:off x="3143250" y="73440"/>
            <a:ext cx="4633712" cy="500259"/>
          </a:xfrm>
          <a:prstGeom prst="rect">
            <a:avLst/>
          </a:prstGeom>
        </p:spPr>
        <p:txBody>
          <a:bodyPr vert="horz" lIns="68569" tIns="68569" rIns="68569" bIns="68569" rtlCol="0" anchor="t"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 sz="2700" dirty="0">
                <a:solidFill>
                  <a:schemeClr val="accent1"/>
                </a:solidFill>
              </a:rPr>
              <a:t>SEAGrid.org enabled workflow</a:t>
            </a:r>
            <a:endParaRPr lang="en" sz="2700" dirty="0">
              <a:solidFill>
                <a:schemeClr val="accent1"/>
              </a:solidFill>
            </a:endParaRPr>
          </a:p>
        </p:txBody>
      </p:sp>
      <p:cxnSp>
        <p:nvCxnSpPr>
          <p:cNvPr id="151" name="Straight Connector 150"/>
          <p:cNvCxnSpPr/>
          <p:nvPr/>
        </p:nvCxnSpPr>
        <p:spPr>
          <a:xfrm flipV="1">
            <a:off x="3314700" y="560826"/>
            <a:ext cx="4286250" cy="12874"/>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1263155"/>
      </p:ext>
    </p:extLst>
  </p:cSld>
  <p:clrMapOvr>
    <a:masterClrMapping/>
  </p:clrMapOvr>
  <p:transition spd="slow" advClick="0">
    <p:cut/>
  </p:transition>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5193</TotalTime>
  <Words>1278</Words>
  <Application>Microsoft Macintosh PowerPoint</Application>
  <PresentationFormat>On-screen Show (16:9)</PresentationFormat>
  <Paragraphs>176</Paragraphs>
  <Slides>31</Slides>
  <Notes>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31</vt:i4>
      </vt:variant>
    </vt:vector>
  </HeadingPairs>
  <TitlesOfParts>
    <vt:vector size="35" baseType="lpstr">
      <vt:lpstr>Calibri</vt:lpstr>
      <vt:lpstr>Montserrat</vt:lpstr>
      <vt:lpstr>Arial</vt:lpstr>
      <vt:lpstr>Office Theme</vt:lpstr>
      <vt:lpstr>Science Gateway Architectures: Applied Open Source, Distributed Computing</vt:lpstr>
      <vt:lpstr>B649 Special Topics Course: Fall 2017</vt:lpstr>
      <vt:lpstr>What Is a Science Gateway?</vt:lpstr>
      <vt:lpstr>What if Mark Zuckerberg Read More Chemistry and Biology Books?</vt:lpstr>
      <vt:lpstr>What Is a Science Gateway?</vt:lpstr>
      <vt:lpstr>PowerPoint Presentation</vt:lpstr>
      <vt:lpstr>Hydrated Calcium Carbonate in Action</vt:lpstr>
      <vt:lpstr>PowerPoint Presentation</vt:lpstr>
      <vt:lpstr>PowerPoint Presentation</vt:lpstr>
      <vt:lpstr>PowerPoint Presentation</vt:lpstr>
      <vt:lpstr>PowerPoint Presentation</vt:lpstr>
      <vt:lpstr>Challenges for Science Gateways</vt:lpstr>
      <vt:lpstr>Goal 1: Apply basic distributed computing concepts to Science Gateways.</vt:lpstr>
      <vt:lpstr>Goal 2: Apply new architectures, methodologies, and technologies to Science Gateways: Microservices, DevOps</vt:lpstr>
      <vt:lpstr>Goal 3:  Teach open source software practices</vt:lpstr>
      <vt:lpstr>Developing Computational Science Gateways using Apache Airavata</vt:lpstr>
      <vt:lpstr>What Is Apache Airavata?</vt:lpstr>
      <vt:lpstr>Airavata Components </vt:lpstr>
      <vt:lpstr>Airavata as a Service: SciGaP</vt:lpstr>
      <vt:lpstr>Structure of the Course</vt:lpstr>
      <vt:lpstr>Project Grading</vt:lpstr>
      <vt:lpstr>PowerPoint Presentation</vt:lpstr>
      <vt:lpstr>PowerPoint Presentation</vt:lpstr>
      <vt:lpstr>What You Need to Do Before Thursday</vt:lpstr>
      <vt:lpstr>More Information</vt:lpstr>
      <vt:lpstr>PowerPoint Presentation</vt:lpstr>
      <vt:lpstr>A Balancing Act</vt:lpstr>
      <vt:lpstr>What is Cyberinfrastructure?</vt:lpstr>
      <vt:lpstr>What Is Cyberinfrastructure?</vt:lpstr>
      <vt:lpstr>SciGaP Role and Goals: Improve sustainability by converging on a single set of hosted infrastructure services</vt:lpstr>
      <vt:lpstr>Cyberinfrastructure Layers</vt:lpstr>
    </vt:vector>
  </TitlesOfParts>
  <Company>Indiana University</Company>
  <LinksUpToDate>false</LinksUpToDate>
  <SharedDoc>false</SharedDoc>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XSEDE, Science Gateways, Apache Airavata</dc:title>
  <dc:creator>Suresh Marru</dc:creator>
  <cp:lastModifiedBy>Marlon Pierce</cp:lastModifiedBy>
  <cp:revision>261</cp:revision>
  <dcterms:created xsi:type="dcterms:W3CDTF">2013-07-14T17:37:28Z</dcterms:created>
  <dcterms:modified xsi:type="dcterms:W3CDTF">2017-08-22T16:55:13Z</dcterms:modified>
</cp:coreProperties>
</file>